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3"/>
  </p:notesMasterIdLst>
  <p:handoutMasterIdLst>
    <p:handoutMasterId r:id="rId14"/>
  </p:handoutMasterIdLst>
  <p:sldIdLst>
    <p:sldId id="364" r:id="rId2"/>
    <p:sldId id="524" r:id="rId3"/>
    <p:sldId id="597" r:id="rId4"/>
    <p:sldId id="532" r:id="rId5"/>
    <p:sldId id="537" r:id="rId6"/>
    <p:sldId id="611" r:id="rId7"/>
    <p:sldId id="608" r:id="rId8"/>
    <p:sldId id="610" r:id="rId9"/>
    <p:sldId id="543" r:id="rId10"/>
    <p:sldId id="561" r:id="rId11"/>
    <p:sldId id="609" r:id="rId12"/>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400" kern="1200">
        <a:solidFill>
          <a:srgbClr val="0B00A0"/>
        </a:solidFill>
        <a:latin typeface="Book Antiqua" pitchFamily="18" charset="0"/>
        <a:ea typeface="+mn-ea"/>
        <a:cs typeface="Arial" charset="0"/>
      </a:defRPr>
    </a:lvl1pPr>
    <a:lvl2pPr marL="457200" algn="l" rtl="0" fontAlgn="base">
      <a:spcBef>
        <a:spcPct val="0"/>
      </a:spcBef>
      <a:spcAft>
        <a:spcPct val="0"/>
      </a:spcAft>
      <a:defRPr sz="3400" kern="1200">
        <a:solidFill>
          <a:srgbClr val="0B00A0"/>
        </a:solidFill>
        <a:latin typeface="Book Antiqua" pitchFamily="18" charset="0"/>
        <a:ea typeface="+mn-ea"/>
        <a:cs typeface="Arial" charset="0"/>
      </a:defRPr>
    </a:lvl2pPr>
    <a:lvl3pPr marL="914400" algn="l" rtl="0" fontAlgn="base">
      <a:spcBef>
        <a:spcPct val="0"/>
      </a:spcBef>
      <a:spcAft>
        <a:spcPct val="0"/>
      </a:spcAft>
      <a:defRPr sz="3400" kern="1200">
        <a:solidFill>
          <a:srgbClr val="0B00A0"/>
        </a:solidFill>
        <a:latin typeface="Book Antiqua" pitchFamily="18" charset="0"/>
        <a:ea typeface="+mn-ea"/>
        <a:cs typeface="Arial" charset="0"/>
      </a:defRPr>
    </a:lvl3pPr>
    <a:lvl4pPr marL="1371600" algn="l" rtl="0" fontAlgn="base">
      <a:spcBef>
        <a:spcPct val="0"/>
      </a:spcBef>
      <a:spcAft>
        <a:spcPct val="0"/>
      </a:spcAft>
      <a:defRPr sz="3400" kern="1200">
        <a:solidFill>
          <a:srgbClr val="0B00A0"/>
        </a:solidFill>
        <a:latin typeface="Book Antiqua" pitchFamily="18" charset="0"/>
        <a:ea typeface="+mn-ea"/>
        <a:cs typeface="Arial" charset="0"/>
      </a:defRPr>
    </a:lvl4pPr>
    <a:lvl5pPr marL="1828800" algn="l" rtl="0" fontAlgn="base">
      <a:spcBef>
        <a:spcPct val="0"/>
      </a:spcBef>
      <a:spcAft>
        <a:spcPct val="0"/>
      </a:spcAft>
      <a:defRPr sz="3400" kern="1200">
        <a:solidFill>
          <a:srgbClr val="0B00A0"/>
        </a:solidFill>
        <a:latin typeface="Book Antiqua" pitchFamily="18" charset="0"/>
        <a:ea typeface="+mn-ea"/>
        <a:cs typeface="Arial" charset="0"/>
      </a:defRPr>
    </a:lvl5pPr>
    <a:lvl6pPr marL="2286000" algn="l" defTabSz="914400" rtl="0" eaLnBrk="1" latinLnBrk="0" hangingPunct="1">
      <a:defRPr sz="3400" kern="1200">
        <a:solidFill>
          <a:srgbClr val="0B00A0"/>
        </a:solidFill>
        <a:latin typeface="Book Antiqua" pitchFamily="18" charset="0"/>
        <a:ea typeface="+mn-ea"/>
        <a:cs typeface="Arial" charset="0"/>
      </a:defRPr>
    </a:lvl6pPr>
    <a:lvl7pPr marL="2743200" algn="l" defTabSz="914400" rtl="0" eaLnBrk="1" latinLnBrk="0" hangingPunct="1">
      <a:defRPr sz="3400" kern="1200">
        <a:solidFill>
          <a:srgbClr val="0B00A0"/>
        </a:solidFill>
        <a:latin typeface="Book Antiqua" pitchFamily="18" charset="0"/>
        <a:ea typeface="+mn-ea"/>
        <a:cs typeface="Arial" charset="0"/>
      </a:defRPr>
    </a:lvl7pPr>
    <a:lvl8pPr marL="3200400" algn="l" defTabSz="914400" rtl="0" eaLnBrk="1" latinLnBrk="0" hangingPunct="1">
      <a:defRPr sz="3400" kern="1200">
        <a:solidFill>
          <a:srgbClr val="0B00A0"/>
        </a:solidFill>
        <a:latin typeface="Book Antiqua" pitchFamily="18" charset="0"/>
        <a:ea typeface="+mn-ea"/>
        <a:cs typeface="Arial" charset="0"/>
      </a:defRPr>
    </a:lvl8pPr>
    <a:lvl9pPr marL="3657600" algn="l" defTabSz="914400" rtl="0" eaLnBrk="1" latinLnBrk="0" hangingPunct="1">
      <a:defRPr sz="3400" kern="1200">
        <a:solidFill>
          <a:srgbClr val="0B00A0"/>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550">
          <p15:clr>
            <a:srgbClr val="A4A3A4"/>
          </p15:clr>
        </p15:guide>
        <p15:guide id="2" pos="5759">
          <p15:clr>
            <a:srgbClr val="A4A3A4"/>
          </p15:clr>
        </p15:guide>
      </p15:sldGuideLst>
    </p:ext>
    <p:ext uri="{2D200454-40CA-4A62-9FC3-DE9A4176ACB9}">
      <p15:notesGuideLst xmlns:p15="http://schemas.microsoft.com/office/powerpoint/2012/main">
        <p15:guide id="1" orient="horz" pos="2831" userDrawn="1">
          <p15:clr>
            <a:srgbClr val="A4A3A4"/>
          </p15:clr>
        </p15:guide>
        <p15:guide id="2" pos="2112" userDrawn="1">
          <p15:clr>
            <a:srgbClr val="A4A3A4"/>
          </p15:clr>
        </p15:guide>
        <p15:guide id="3" orient="horz" pos="2835" userDrawn="1">
          <p15:clr>
            <a:srgbClr val="A4A3A4"/>
          </p15:clr>
        </p15:guide>
        <p15:guide id="4" pos="2116" userDrawn="1">
          <p15:clr>
            <a:srgbClr val="A4A3A4"/>
          </p15:clr>
        </p15:guide>
        <p15:guide id="5" orient="horz" pos="2924" userDrawn="1">
          <p15:clr>
            <a:srgbClr val="A4A3A4"/>
          </p15:clr>
        </p15:guide>
        <p15:guide id="6" orient="horz" pos="2928" userDrawn="1">
          <p15:clr>
            <a:srgbClr val="A4A3A4"/>
          </p15:clr>
        </p15:guide>
        <p15:guide id="7" pos="2204" userDrawn="1">
          <p15:clr>
            <a:srgbClr val="A4A3A4"/>
          </p15:clr>
        </p15:guide>
        <p15:guide id="8"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B9"/>
    <a:srgbClr val="4472C4"/>
    <a:srgbClr val="77AC30"/>
    <a:srgbClr val="A6C977"/>
    <a:srgbClr val="7E2F8E"/>
    <a:srgbClr val="EEB227"/>
    <a:srgbClr val="D95319"/>
    <a:srgbClr val="0072BD"/>
    <a:srgbClr val="FF505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7" autoAdjust="0"/>
    <p:restoredTop sz="96416" autoAdjust="0"/>
  </p:normalViewPr>
  <p:slideViewPr>
    <p:cSldViewPr snapToGrid="0">
      <p:cViewPr varScale="1">
        <p:scale>
          <a:sx n="108" d="100"/>
          <a:sy n="108" d="100"/>
        </p:scale>
        <p:origin x="1770" y="102"/>
      </p:cViewPr>
      <p:guideLst>
        <p:guide orient="horz" pos="550"/>
        <p:guide pos="5759"/>
      </p:guideLst>
    </p:cSldViewPr>
  </p:slideViewPr>
  <p:outlineViewPr>
    <p:cViewPr>
      <p:scale>
        <a:sx n="33" d="100"/>
        <a:sy n="33" d="100"/>
      </p:scale>
      <p:origin x="36" y="3376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5" d="100"/>
          <a:sy n="85" d="100"/>
        </p:scale>
        <p:origin x="-1746" y="-78"/>
      </p:cViewPr>
      <p:guideLst>
        <p:guide orient="horz" pos="2831"/>
        <p:guide pos="2112"/>
        <p:guide orient="horz" pos="2835"/>
        <p:guide pos="2116"/>
        <p:guide orient="horz" pos="2924"/>
        <p:guide orient="horz" pos="2928"/>
        <p:guide pos="2204"/>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peterson35\Documents\3%20Projects\Diverter%20Duct\Data\Conference%20Data%20Sets\AIAA2016\PROFILE%20DATA\Separation%20Bin%20Stats_6-9-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peterson35\Documents\3%20Projects\Diverter%20Duct\Data\Conference%20Data%20Sets\AIAA2016\PROFILE%20DATA\Separation%20Bin%20Stats_6-9-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0099"/>
            </a:solidFill>
          </c:spPr>
          <c:invertIfNegative val="0"/>
          <c:dPt>
            <c:idx val="10"/>
            <c:invertIfNegative val="0"/>
            <c:bubble3D val="0"/>
            <c:spPr>
              <a:solidFill>
                <a:srgbClr val="FF0000"/>
              </a:solidFill>
            </c:spPr>
            <c:extLst>
              <c:ext xmlns:c16="http://schemas.microsoft.com/office/drawing/2014/chart" uri="{C3380CC4-5D6E-409C-BE32-E72D297353CC}">
                <c16:uniqueId val="{00000001-4A3E-4E75-AC13-B8AF3D92E584}"/>
              </c:ext>
            </c:extLst>
          </c:dPt>
          <c:val>
            <c:numRef>
              <c:f>'[Separation Bin Stats_6-9-2016.xlsx]Sheet1'!$E$11:$E$30</c:f>
              <c:numCache>
                <c:formatCode>General</c:formatCode>
                <c:ptCount val="20"/>
                <c:pt idx="0">
                  <c:v>49</c:v>
                </c:pt>
                <c:pt idx="1">
                  <c:v>56</c:v>
                </c:pt>
                <c:pt idx="2">
                  <c:v>43</c:v>
                </c:pt>
                <c:pt idx="3">
                  <c:v>98</c:v>
                </c:pt>
                <c:pt idx="4">
                  <c:v>81</c:v>
                </c:pt>
                <c:pt idx="5">
                  <c:v>85</c:v>
                </c:pt>
                <c:pt idx="6">
                  <c:v>67</c:v>
                </c:pt>
                <c:pt idx="7">
                  <c:v>67</c:v>
                </c:pt>
                <c:pt idx="8">
                  <c:v>33</c:v>
                </c:pt>
                <c:pt idx="9">
                  <c:v>49</c:v>
                </c:pt>
                <c:pt idx="10">
                  <c:v>38</c:v>
                </c:pt>
                <c:pt idx="11">
                  <c:v>24</c:v>
                </c:pt>
                <c:pt idx="12">
                  <c:v>12</c:v>
                </c:pt>
                <c:pt idx="13">
                  <c:v>18</c:v>
                </c:pt>
                <c:pt idx="14">
                  <c:v>7</c:v>
                </c:pt>
                <c:pt idx="15">
                  <c:v>3</c:v>
                </c:pt>
                <c:pt idx="16">
                  <c:v>1</c:v>
                </c:pt>
                <c:pt idx="17">
                  <c:v>4</c:v>
                </c:pt>
                <c:pt idx="18">
                  <c:v>0</c:v>
                </c:pt>
                <c:pt idx="19">
                  <c:v>2</c:v>
                </c:pt>
              </c:numCache>
            </c:numRef>
          </c:val>
          <c:extLst>
            <c:ext xmlns:c16="http://schemas.microsoft.com/office/drawing/2014/chart" uri="{C3380CC4-5D6E-409C-BE32-E72D297353CC}">
              <c16:uniqueId val="{00000002-4A3E-4E75-AC13-B8AF3D92E584}"/>
            </c:ext>
          </c:extLst>
        </c:ser>
        <c:dLbls>
          <c:showLegendKey val="0"/>
          <c:showVal val="0"/>
          <c:showCatName val="0"/>
          <c:showSerName val="0"/>
          <c:showPercent val="0"/>
          <c:showBubbleSize val="0"/>
        </c:dLbls>
        <c:gapWidth val="50"/>
        <c:axId val="139166464"/>
        <c:axId val="139168000"/>
      </c:barChart>
      <c:catAx>
        <c:axId val="139166464"/>
        <c:scaling>
          <c:orientation val="minMax"/>
        </c:scaling>
        <c:delete val="0"/>
        <c:axPos val="b"/>
        <c:majorTickMark val="out"/>
        <c:minorTickMark val="none"/>
        <c:tickLblPos val="nextTo"/>
        <c:crossAx val="139168000"/>
        <c:crosses val="autoZero"/>
        <c:auto val="1"/>
        <c:lblAlgn val="ctr"/>
        <c:lblOffset val="100"/>
        <c:tickLblSkip val="19"/>
        <c:noMultiLvlLbl val="0"/>
      </c:catAx>
      <c:valAx>
        <c:axId val="139168000"/>
        <c:scaling>
          <c:orientation val="minMax"/>
          <c:max val="100"/>
          <c:min val="0"/>
        </c:scaling>
        <c:delete val="0"/>
        <c:axPos val="l"/>
        <c:majorGridlines>
          <c:spPr>
            <a:ln>
              <a:noFill/>
            </a:ln>
          </c:spPr>
        </c:majorGridlines>
        <c:numFmt formatCode="General" sourceLinked="1"/>
        <c:majorTickMark val="out"/>
        <c:minorTickMark val="none"/>
        <c:tickLblPos val="nextTo"/>
        <c:crossAx val="139166464"/>
        <c:crosses val="autoZero"/>
        <c:crossBetween val="between"/>
        <c:majorUnit val="100"/>
      </c:valAx>
      <c:spPr>
        <a:noFill/>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0099"/>
            </a:solidFill>
          </c:spPr>
          <c:invertIfNegative val="0"/>
          <c:dPt>
            <c:idx val="10"/>
            <c:invertIfNegative val="0"/>
            <c:bubble3D val="0"/>
            <c:spPr>
              <a:solidFill>
                <a:srgbClr val="FF0000"/>
              </a:solidFill>
            </c:spPr>
            <c:extLst>
              <c:ext xmlns:c16="http://schemas.microsoft.com/office/drawing/2014/chart" uri="{C3380CC4-5D6E-409C-BE32-E72D297353CC}">
                <c16:uniqueId val="{00000001-B88A-4BA7-B5D2-BD8ABC23E4CE}"/>
              </c:ext>
            </c:extLst>
          </c:dPt>
          <c:val>
            <c:numRef>
              <c:f>'[Separation Bin Stats_6-9-2016.xlsx]Sheet1'!$H$11:$H$30</c:f>
              <c:numCache>
                <c:formatCode>General</c:formatCode>
                <c:ptCount val="20"/>
                <c:pt idx="0">
                  <c:v>22</c:v>
                </c:pt>
                <c:pt idx="1">
                  <c:v>33</c:v>
                </c:pt>
                <c:pt idx="2">
                  <c:v>32</c:v>
                </c:pt>
                <c:pt idx="3">
                  <c:v>57</c:v>
                </c:pt>
                <c:pt idx="4">
                  <c:v>30</c:v>
                </c:pt>
                <c:pt idx="5">
                  <c:v>33</c:v>
                </c:pt>
                <c:pt idx="6">
                  <c:v>30</c:v>
                </c:pt>
                <c:pt idx="7">
                  <c:v>20</c:v>
                </c:pt>
                <c:pt idx="8">
                  <c:v>24</c:v>
                </c:pt>
                <c:pt idx="9">
                  <c:v>24</c:v>
                </c:pt>
                <c:pt idx="10">
                  <c:v>37</c:v>
                </c:pt>
                <c:pt idx="11">
                  <c:v>15</c:v>
                </c:pt>
                <c:pt idx="12">
                  <c:v>23</c:v>
                </c:pt>
                <c:pt idx="13">
                  <c:v>37</c:v>
                </c:pt>
                <c:pt idx="14">
                  <c:v>10</c:v>
                </c:pt>
                <c:pt idx="15">
                  <c:v>12</c:v>
                </c:pt>
                <c:pt idx="16">
                  <c:v>16</c:v>
                </c:pt>
                <c:pt idx="17">
                  <c:v>15</c:v>
                </c:pt>
                <c:pt idx="18">
                  <c:v>10</c:v>
                </c:pt>
                <c:pt idx="19">
                  <c:v>4</c:v>
                </c:pt>
              </c:numCache>
            </c:numRef>
          </c:val>
          <c:extLst>
            <c:ext xmlns:c16="http://schemas.microsoft.com/office/drawing/2014/chart" uri="{C3380CC4-5D6E-409C-BE32-E72D297353CC}">
              <c16:uniqueId val="{00000002-B88A-4BA7-B5D2-BD8ABC23E4CE}"/>
            </c:ext>
          </c:extLst>
        </c:ser>
        <c:dLbls>
          <c:showLegendKey val="0"/>
          <c:showVal val="0"/>
          <c:showCatName val="0"/>
          <c:showSerName val="0"/>
          <c:showPercent val="0"/>
          <c:showBubbleSize val="0"/>
        </c:dLbls>
        <c:gapWidth val="50"/>
        <c:axId val="139227136"/>
        <c:axId val="139228672"/>
      </c:barChart>
      <c:catAx>
        <c:axId val="139227136"/>
        <c:scaling>
          <c:orientation val="minMax"/>
        </c:scaling>
        <c:delete val="0"/>
        <c:axPos val="b"/>
        <c:majorTickMark val="out"/>
        <c:minorTickMark val="none"/>
        <c:tickLblPos val="nextTo"/>
        <c:crossAx val="139228672"/>
        <c:crosses val="autoZero"/>
        <c:auto val="1"/>
        <c:lblAlgn val="ctr"/>
        <c:lblOffset val="100"/>
        <c:tickLblSkip val="19"/>
        <c:noMultiLvlLbl val="0"/>
      </c:catAx>
      <c:valAx>
        <c:axId val="139228672"/>
        <c:scaling>
          <c:orientation val="minMax"/>
          <c:max val="100"/>
          <c:min val="0"/>
        </c:scaling>
        <c:delete val="0"/>
        <c:axPos val="l"/>
        <c:majorGridlines>
          <c:spPr>
            <a:ln>
              <a:noFill/>
            </a:ln>
          </c:spPr>
        </c:majorGridlines>
        <c:numFmt formatCode="General" sourceLinked="1"/>
        <c:majorTickMark val="out"/>
        <c:minorTickMark val="none"/>
        <c:tickLblPos val="nextTo"/>
        <c:crossAx val="139227136"/>
        <c:crosses val="autoZero"/>
        <c:crossBetween val="between"/>
        <c:majorUnit val="100"/>
      </c:valAx>
      <c:spPr>
        <a:noFill/>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438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145" y="4416109"/>
            <a:ext cx="5140112" cy="4182427"/>
          </a:xfrm>
          <a:prstGeom prst="rect">
            <a:avLst/>
          </a:prstGeom>
          <a:noFill/>
          <a:ln w="12700">
            <a:noFill/>
            <a:miter lim="800000"/>
            <a:headEnd/>
            <a:tailEnd/>
          </a:ln>
          <a:effectLst/>
        </p:spPr>
        <p:txBody>
          <a:bodyPr vert="horz" wrap="square" lIns="91730" tIns="45059" rIns="91730" bIns="450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59" name="Rectangle 3"/>
          <p:cNvSpPr>
            <a:spLocks noGrp="1" noRot="1" noChangeAspect="1" noChangeArrowheads="1" noTextEdit="1"/>
          </p:cNvSpPr>
          <p:nvPr>
            <p:ph type="sldImg" idx="2"/>
          </p:nvPr>
        </p:nvSpPr>
        <p:spPr bwMode="auto">
          <a:xfrm>
            <a:off x="1190625" y="704850"/>
            <a:ext cx="4630738"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05611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2288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As the underlying flow features appear to be structurally similar, want to look at being able to scale the flows </a:t>
            </a: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evolution of the flow through separation is further examined in the average sense for the base and controlled flows (shown left for reference )</a:t>
            </a:r>
          </a:p>
          <a:p>
            <a:pPr marL="330521" indent="-330521">
              <a:lnSpc>
                <a:spcPct val="150000"/>
              </a:lnSpc>
              <a:spcBef>
                <a:spcPts val="0"/>
              </a:spcBef>
              <a:spcAft>
                <a:spcPts val="0"/>
              </a:spcAft>
              <a:buFont typeface="Symbol" panose="05050102010706020507" pitchFamily="18" charset="2"/>
              <a:buChar char=""/>
            </a:pPr>
            <a:r>
              <a:rPr lang="en-US" sz="1000" dirty="0">
                <a:latin typeface="Times" panose="02020603050405020304" pitchFamily="18" charset="0"/>
                <a:ea typeface="Calibri" panose="020F0502020204030204" pitchFamily="34" charset="0"/>
                <a:cs typeface="Times New Roman" panose="02020603050405020304" pitchFamily="18" charset="0"/>
              </a:rPr>
              <a:t>Velocity profiles are extracted, RED vs BLACK, secondary inflection shows up in average for actuated</a:t>
            </a:r>
          </a:p>
          <a:p>
            <a:pPr marL="330521" indent="-330521">
              <a:lnSpc>
                <a:spcPct val="150000"/>
              </a:lnSpc>
              <a:spcBef>
                <a:spcPts val="0"/>
              </a:spcBef>
              <a:spcAft>
                <a:spcPts val="0"/>
              </a:spcAft>
              <a:buFont typeface="Symbol" panose="05050102010706020507" pitchFamily="18" charset="2"/>
              <a:buChar char=""/>
            </a:pPr>
            <a:r>
              <a:rPr lang="en-US" sz="1000" dirty="0" err="1">
                <a:ea typeface="Calibri" panose="020F0502020204030204" pitchFamily="34" charset="0"/>
                <a:cs typeface="Times New Roman" panose="02020603050405020304" pitchFamily="18" charset="0"/>
              </a:rPr>
              <a:t>Avg</a:t>
            </a:r>
            <a:r>
              <a:rPr lang="en-US" sz="1000" dirty="0">
                <a:ea typeface="Calibri" panose="020F0502020204030204" pitchFamily="34" charset="0"/>
                <a:cs typeface="Times New Roman" panose="02020603050405020304" pitchFamily="18" charset="0"/>
              </a:rPr>
              <a:t> velocity profiles with Separation centered in middle, with natural separation in black , actuated in red with supplemental equidistant velocity profiles up and downstream are shown</a:t>
            </a:r>
            <a:endParaRPr lang="en-US" sz="8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sz="1000" dirty="0">
                <a:ea typeface="Calibri" panose="020F0502020204030204" pitchFamily="34" charset="0"/>
                <a:cs typeface="Times New Roman" panose="02020603050405020304" pitchFamily="18" charset="0"/>
              </a:rPr>
              <a:t>Although near wall features of the separating profiles are similar, the full velocity profiles are vastly different, with the controlled flow scale being nearly 3 fold of the base flow</a:t>
            </a:r>
            <a:endParaRPr lang="en-US" sz="8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In such flows where the dominant shear is away from the wall, </a:t>
            </a:r>
            <a:r>
              <a:rPr lang="en-US" dirty="0" err="1">
                <a:ea typeface="Calibri" panose="020F0502020204030204" pitchFamily="34" charset="0"/>
                <a:cs typeface="Times New Roman" panose="02020603050405020304" pitchFamily="18" charset="0"/>
              </a:rPr>
              <a:t>Schatzman</a:t>
            </a:r>
            <a:r>
              <a:rPr lang="en-US" dirty="0">
                <a:ea typeface="Calibri" panose="020F0502020204030204" pitchFamily="34" charset="0"/>
                <a:cs typeface="Times New Roman" panose="02020603050405020304" pitchFamily="18" charset="0"/>
              </a:rPr>
              <a:t> and Thomas postulated that the flow is dominated by shear induced dynamics rather than near wall features</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Instead of traditional velocity scaling based on wall coordinates, THEY proposed scaling related to the outer embedded shear layer displaced from the surface, which is related to the profile inflection point shown schematically here</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When using this scaling, there is an excellent collapse of all the profiles except a trail off near the wall in larger negative ETA</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However, the actuated flow develops a secondary inflection point as separation is delayed into the diffuser into significant APG</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Shown on right, that even better collapse can be achieved if the inner region is scaled by the inner inflection and the outer region scaling is preserved</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This duality in the scaling can be arguably related to the outer shear and vorticity brought closer to the wall by actuation in the downstream view.</a:t>
            </a:r>
          </a:p>
          <a:p>
            <a:pPr marL="330521" indent="-330521">
              <a:lnSpc>
                <a:spcPct val="150000"/>
              </a:lnSpc>
              <a:spcBef>
                <a:spcPts val="0"/>
              </a:spcBef>
              <a:spcAft>
                <a:spcPts val="0"/>
              </a:spcAft>
              <a:buFont typeface="Symbol" panose="05050102010706020507" pitchFamily="18" charset="2"/>
              <a:buChar char=""/>
            </a:pP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sz="1000" dirty="0">
                <a:latin typeface="Times" panose="02020603050405020304" pitchFamily="18" charset="0"/>
                <a:ea typeface="Calibri" panose="020F0502020204030204" pitchFamily="34" charset="0"/>
                <a:cs typeface="Times New Roman" panose="02020603050405020304" pitchFamily="18" charset="0"/>
              </a:rPr>
              <a:t>So has been shown that although actuation significantly increases the global TKE about separation which has a large effect on the spectral content, fundamentally, the flow near separation in both actuation cases is actually similar. </a:t>
            </a:r>
          </a:p>
          <a:p>
            <a:pPr marL="330521" indent="-330521">
              <a:lnSpc>
                <a:spcPct val="150000"/>
              </a:lnSpc>
              <a:spcBef>
                <a:spcPts val="0"/>
              </a:spcBef>
              <a:spcAft>
                <a:spcPts val="0"/>
              </a:spcAft>
              <a:buFont typeface="Symbol" panose="05050102010706020507" pitchFamily="18" charset="2"/>
              <a:buChar char=""/>
            </a:pPr>
            <a:r>
              <a:rPr lang="en-US" sz="1000" dirty="0">
                <a:latin typeface="Times" panose="02020603050405020304" pitchFamily="18" charset="0"/>
                <a:ea typeface="Calibri" panose="020F0502020204030204" pitchFamily="34" charset="0"/>
                <a:cs typeface="Times New Roman" panose="02020603050405020304" pitchFamily="18" charset="0"/>
              </a:rPr>
              <a:t>Where does this lead us…..</a:t>
            </a:r>
          </a:p>
          <a:p>
            <a:endParaRPr lang="en-US" dirty="0"/>
          </a:p>
        </p:txBody>
      </p:sp>
    </p:spTree>
    <p:extLst>
      <p:ext uri="{BB962C8B-B14F-4D97-AF65-F5344CB8AC3E}">
        <p14:creationId xmlns:p14="http://schemas.microsoft.com/office/powerpoint/2010/main" val="133226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252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Flow in compact diffusers is susceptible to separation</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We are interested in the dynamics of the flow near separation and their changes under flow control</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Investigated in a diverging diffuser that imposes an adverse pressure gradient </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Separation is controlled with an integrated array of fluidic oscillating jets</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As separation migrates downstream the action of flow @ interface of separation changes, and we want to examine the differences in dynamics and structure as separation moves</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To highlight this, 2 cases examined</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Ensemble averaged fields, colored by vorticity, for unactuated (left) and actuated (right) show separation moving downstream</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Movies show instantaneous dynamics centered at separation determined in large fields for both base and controlled</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Colored by vertical velocity</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Show large difference in dynamics and structure @ separation interface as </a:t>
            </a:r>
            <a:r>
              <a:rPr lang="en-US" dirty="0" err="1">
                <a:ea typeface="Calibri" panose="020F0502020204030204" pitchFamily="34" charset="0"/>
                <a:cs typeface="Times New Roman" panose="02020603050405020304" pitchFamily="18" charset="0"/>
              </a:rPr>
              <a:t>sep</a:t>
            </a:r>
            <a:r>
              <a:rPr lang="en-US" dirty="0">
                <a:ea typeface="Calibri" panose="020F0502020204030204" pitchFamily="34" charset="0"/>
                <a:cs typeface="Times New Roman" panose="02020603050405020304" pitchFamily="18" charset="0"/>
              </a:rPr>
              <a:t> moves downstream</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Will be explored using variety of turbulent parameters and scaling</a:t>
            </a:r>
            <a:endParaRPr lang="en-US" sz="1000" dirty="0">
              <a:latin typeface="Times"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7826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Flow in diffuser characterized by sets of partially overlapping PIV fields with smaller (more resolved) windows centered @ separation determined from large fields (Shown below)</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Inlet Mach # determined from upstream pitot probe and set to nominal M= 0.4 for the following</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Setup incorporates a flow control module integrated into the inlet section of diffuser. This module is composed of an array of fluidic oscillating jets that turn continuous air supply into oscillating jets</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flow control parameter </a:t>
            </a:r>
            <a:r>
              <a:rPr lang="en-US" dirty="0" err="1">
                <a:ea typeface="Calibri" panose="020F0502020204030204" pitchFamily="34" charset="0"/>
                <a:cs typeface="Times New Roman" panose="02020603050405020304" pitchFamily="18" charset="0"/>
              </a:rPr>
              <a:t>Cq</a:t>
            </a:r>
            <a:r>
              <a:rPr lang="en-US" dirty="0">
                <a:ea typeface="Calibri" panose="020F0502020204030204" pitchFamily="34" charset="0"/>
                <a:cs typeface="Times New Roman" panose="02020603050405020304" pitchFamily="18" charset="0"/>
              </a:rPr>
              <a:t> defined as ratio of mass flow through jets and through the test section</a:t>
            </a:r>
            <a:endParaRPr lang="en-US" sz="1000" dirty="0">
              <a:latin typeface="Times"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7220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2 larger fields of view show the ensemble </a:t>
            </a:r>
            <a:r>
              <a:rPr lang="en-US" dirty="0" err="1">
                <a:ea typeface="Calibri" panose="020F0502020204030204" pitchFamily="34" charset="0"/>
                <a:cs typeface="Times New Roman" panose="02020603050405020304" pitchFamily="18" charset="0"/>
              </a:rPr>
              <a:t>avg</a:t>
            </a:r>
            <a:r>
              <a:rPr lang="en-US" dirty="0">
                <a:ea typeface="Calibri" panose="020F0502020204030204" pitchFamily="34" charset="0"/>
                <a:cs typeface="Times New Roman" panose="02020603050405020304" pitchFamily="18" charset="0"/>
              </a:rPr>
              <a:t> vorticity distribution for M=0.4 base flow and actuated flow at </a:t>
            </a:r>
            <a:r>
              <a:rPr lang="en-US" dirty="0" err="1">
                <a:ea typeface="Calibri" panose="020F0502020204030204" pitchFamily="34" charset="0"/>
                <a:cs typeface="Times New Roman" panose="02020603050405020304" pitchFamily="18" charset="0"/>
              </a:rPr>
              <a:t>Cq</a:t>
            </a:r>
            <a:r>
              <a:rPr lang="en-US" dirty="0">
                <a:ea typeface="Calibri" panose="020F0502020204030204" pitchFamily="34" charset="0"/>
                <a:cs typeface="Times New Roman" panose="02020603050405020304" pitchFamily="18" charset="0"/>
              </a:rPr>
              <a:t> = 0.8, Their corresponding TKE distribution are shown ion right</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However, as has been shown, the separation dynamics are varied locally, so the smaller fields of view are shown right( higher resolution PIV windows focused about separation determined from the larger views are considered)</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locally resolved TKE levels are shown for base and controlled flow </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This highlights the increase in TKE levels about separation and the shift towards surface</a:t>
            </a:r>
          </a:p>
          <a:p>
            <a:pPr marL="330521" indent="-330521">
              <a:lnSpc>
                <a:spcPct val="150000"/>
              </a:lnSpc>
              <a:spcBef>
                <a:spcPts val="0"/>
              </a:spcBef>
              <a:spcAft>
                <a:spcPts val="0"/>
              </a:spcAft>
              <a:buFont typeface="Symbol" panose="05050102010706020507" pitchFamily="18" charset="2"/>
              <a:buChar char=""/>
            </a:pPr>
            <a:r>
              <a:rPr lang="en-US" sz="1000" dirty="0">
                <a:latin typeface="Times" panose="02020603050405020304" pitchFamily="18" charset="0"/>
                <a:ea typeface="Calibri" panose="020F0502020204030204" pitchFamily="34" charset="0"/>
                <a:cs typeface="Times New Roman" panose="02020603050405020304" pitchFamily="18" charset="0"/>
              </a:rPr>
              <a:t>However, the averaging smooths out some of the features of the dynamics, so can use the separation histograms to examine conditionally averaged flow fields based on separation location</a:t>
            </a:r>
          </a:p>
          <a:p>
            <a:pPr marL="330521" indent="-330521">
              <a:lnSpc>
                <a:spcPct val="150000"/>
              </a:lnSpc>
              <a:spcBef>
                <a:spcPts val="0"/>
              </a:spcBef>
              <a:spcAft>
                <a:spcPts val="0"/>
              </a:spcAft>
              <a:buFont typeface="Symbol" panose="05050102010706020507" pitchFamily="18" charset="2"/>
              <a:buChar char=""/>
            </a:pPr>
            <a:r>
              <a:rPr lang="en-US" sz="1000" dirty="0">
                <a:latin typeface="Times" panose="02020603050405020304" pitchFamily="18" charset="0"/>
                <a:cs typeface="Times New Roman" panose="02020603050405020304" pitchFamily="18" charset="0"/>
              </a:rPr>
              <a:t>Bin shown in red and local TKE field right</a:t>
            </a:r>
          </a:p>
          <a:p>
            <a:pPr marL="330521" indent="-330521">
              <a:lnSpc>
                <a:spcPct val="150000"/>
              </a:lnSpc>
              <a:spcBef>
                <a:spcPts val="0"/>
              </a:spcBef>
              <a:spcAft>
                <a:spcPts val="0"/>
              </a:spcAft>
              <a:buFont typeface="Symbol" panose="05050102010706020507" pitchFamily="18" charset="2"/>
              <a:buChar char=""/>
            </a:pPr>
            <a:r>
              <a:rPr lang="en-US" sz="1000" dirty="0">
                <a:latin typeface="Times" panose="02020603050405020304" pitchFamily="18" charset="0"/>
                <a:cs typeface="Times New Roman" panose="02020603050405020304" pitchFamily="18" charset="0"/>
              </a:rPr>
              <a:t>Shows the increase in TKE past separation, and that in controlled cases TKE is higher in entire field compared to base flow</a:t>
            </a:r>
            <a:endParaRPr lang="en-US" dirty="0"/>
          </a:p>
        </p:txBody>
      </p:sp>
    </p:spTree>
    <p:extLst>
      <p:ext uri="{BB962C8B-B14F-4D97-AF65-F5344CB8AC3E}">
        <p14:creationId xmlns:p14="http://schemas.microsoft.com/office/powerpoint/2010/main" val="365293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Knowing TKE increases further near separation as it migrates downstream with actuation, want to gain insight into the local scales and spectral content @ separation, AVG  TKE shown again for reference</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To do this, more resolved PIV windows shown in red are used. The ensuing PIV field is shown in comparison to a hotwire probe. </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Data is then taken at 5 kHz giving both time and spatially resolved data in comparison to a single probe</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Spectra </a:t>
            </a:r>
            <a:r>
              <a:rPr lang="en-US" dirty="0" err="1">
                <a:ea typeface="Calibri" panose="020F0502020204030204" pitchFamily="34" charset="0"/>
                <a:cs typeface="Times New Roman" panose="02020603050405020304" pitchFamily="18" charset="0"/>
              </a:rPr>
              <a:t>assocauted</a:t>
            </a:r>
            <a:r>
              <a:rPr lang="en-US" dirty="0">
                <a:ea typeface="Calibri" panose="020F0502020204030204" pitchFamily="34" charset="0"/>
                <a:cs typeface="Times New Roman" panose="02020603050405020304" pitchFamily="18" charset="0"/>
              </a:rPr>
              <a:t> with natural separation in black, actuated in red</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Shows significant change in spectral content near separation in actuated case, contributing to the rise in TKE</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Note the increased power of lower frequencies in actuated case, which indicated large scale oscillations near separation </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There is also an earlier decay to small scales that is not seen in the (upstream) base flow</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Early decay is attributed to the forcing / actuation such that the dissipation to small scales is happening @ lower frequencies, and thereby reducing energy contained in these smaller scales</a:t>
            </a:r>
            <a:endParaRPr lang="en-US" sz="1000" dirty="0">
              <a:latin typeface="Times"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7823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786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029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947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Using the same small view of separation used for spectral analysis, the local structure of the flow can be examined using the POD</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1</a:t>
            </a:r>
            <a:r>
              <a:rPr lang="en-US" baseline="30000" dirty="0">
                <a:ea typeface="Calibri" panose="020F0502020204030204" pitchFamily="34" charset="0"/>
                <a:cs typeface="Times New Roman" panose="02020603050405020304" pitchFamily="18" charset="0"/>
              </a:rPr>
              <a:t>st</a:t>
            </a:r>
            <a:r>
              <a:rPr lang="en-US" dirty="0">
                <a:ea typeface="Calibri" panose="020F0502020204030204" pitchFamily="34" charset="0"/>
                <a:cs typeface="Times New Roman" panose="02020603050405020304" pitchFamily="18" charset="0"/>
              </a:rPr>
              <a:t> six modes of vorticity are shown for the base and actuated flows</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modes show that although there was a large spectral difference and the actuated flow indicated increased energy in large scale motions, the local underlying flow structure is fundamentally similar between the cases although the modes are slightly tilted and stretched along the surface.</a:t>
            </a:r>
            <a:endParaRPr lang="en-US" sz="1000" dirty="0">
              <a:latin typeface="Times" panose="02020603050405020304" pitchFamily="18" charset="0"/>
              <a:ea typeface="Calibri" panose="020F0502020204030204" pitchFamily="34" charset="0"/>
              <a:cs typeface="Times New Roman" panose="02020603050405020304" pitchFamily="18" charset="0"/>
            </a:endParaRPr>
          </a:p>
          <a:p>
            <a:pPr marL="330521" indent="-330521">
              <a:lnSpc>
                <a:spcPct val="150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And while the structure is similar, the energy fraction of the 1</a:t>
            </a:r>
            <a:r>
              <a:rPr lang="en-US" baseline="30000" dirty="0">
                <a:ea typeface="Calibri" panose="020F0502020204030204" pitchFamily="34" charset="0"/>
                <a:cs typeface="Times New Roman" panose="02020603050405020304" pitchFamily="18" charset="0"/>
              </a:rPr>
              <a:t>st</a:t>
            </a:r>
            <a:r>
              <a:rPr lang="en-US" dirty="0">
                <a:ea typeface="Calibri" panose="020F0502020204030204" pitchFamily="34" charset="0"/>
                <a:cs typeface="Times New Roman" panose="02020603050405020304" pitchFamily="18" charset="0"/>
              </a:rPr>
              <a:t> two modes increases under actuation, which is in line with the increased energy content of the large scales uncovered by the spectral content of the flows near separation</a:t>
            </a:r>
            <a:endParaRPr lang="en-US" sz="1000" dirty="0">
              <a:latin typeface="Times"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750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0221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77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64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64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852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Title 4"/>
          <p:cNvSpPr>
            <a:spLocks noGrp="1"/>
          </p:cNvSpPr>
          <p:nvPr>
            <p:ph type="title"/>
          </p:nvPr>
        </p:nvSpPr>
        <p:spPr/>
        <p:txBody>
          <a:bodyPr/>
          <a:lstStyle/>
          <a:p>
            <a:r>
              <a:rPr lang="en-US"/>
              <a:t>Click to edit Master title style</a:t>
            </a:r>
          </a:p>
        </p:txBody>
      </p:sp>
      <p:sp>
        <p:nvSpPr>
          <p:cNvPr id="4" name="Rectangle 22"/>
          <p:cNvSpPr>
            <a:spLocks noGrp="1" noChangeArrowheads="1"/>
          </p:cNvSpPr>
          <p:nvPr>
            <p:ph type="dt" sz="half" idx="10"/>
          </p:nvPr>
        </p:nvSpPr>
        <p:spPr>
          <a:xfrm>
            <a:off x="685800" y="6248400"/>
            <a:ext cx="1905000" cy="457200"/>
          </a:xfrm>
          <a:prstGeom prst="rect">
            <a:avLst/>
          </a:prstGeom>
        </p:spPr>
        <p:txBody>
          <a:bodyPr/>
          <a:lstStyle>
            <a:lvl1pPr>
              <a:defRPr>
                <a:cs typeface="Arial" pitchFamily="34" charset="0"/>
              </a:defRPr>
            </a:lvl1pPr>
          </a:lstStyle>
          <a:p>
            <a:pPr>
              <a:defRPr/>
            </a:pPr>
            <a:endParaRPr lang="en-US" altLang="en-US"/>
          </a:p>
        </p:txBody>
      </p:sp>
    </p:spTree>
    <p:extLst>
      <p:ext uri="{BB962C8B-B14F-4D97-AF65-F5344CB8AC3E}">
        <p14:creationId xmlns:p14="http://schemas.microsoft.com/office/powerpoint/2010/main" val="407620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96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4372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82700"/>
            <a:ext cx="3810000" cy="535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2700"/>
            <a:ext cx="3810000" cy="535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219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375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705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55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505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3261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11125" y="6100763"/>
            <a:ext cx="2536825" cy="719137"/>
            <a:chOff x="254" y="3843"/>
            <a:chExt cx="1598" cy="453"/>
          </a:xfrm>
        </p:grpSpPr>
        <p:grpSp>
          <p:nvGrpSpPr>
            <p:cNvPr id="1032" name="Group 15"/>
            <p:cNvGrpSpPr>
              <a:grpSpLocks/>
            </p:cNvGrpSpPr>
            <p:nvPr userDrawn="1"/>
          </p:nvGrpSpPr>
          <p:grpSpPr bwMode="auto">
            <a:xfrm>
              <a:off x="254" y="3843"/>
              <a:ext cx="1094" cy="376"/>
              <a:chOff x="84" y="3793"/>
              <a:chExt cx="1220" cy="419"/>
            </a:xfrm>
          </p:grpSpPr>
          <p:sp>
            <p:nvSpPr>
              <p:cNvPr id="1034" name="AutoShape 16"/>
              <p:cNvSpPr>
                <a:spLocks noChangeAspect="1" noChangeArrowheads="1"/>
              </p:cNvSpPr>
              <p:nvPr userDrawn="1"/>
            </p:nvSpPr>
            <p:spPr bwMode="auto">
              <a:xfrm>
                <a:off x="84" y="3793"/>
                <a:ext cx="1152"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35" name="Picture 1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 y="3829"/>
                <a:ext cx="1152"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251794" name="Text Box 18"/>
            <p:cNvSpPr txBox="1">
              <a:spLocks noChangeArrowheads="1"/>
            </p:cNvSpPr>
            <p:nvPr userDrawn="1"/>
          </p:nvSpPr>
          <p:spPr bwMode="auto">
            <a:xfrm>
              <a:off x="348" y="4132"/>
              <a:ext cx="1504" cy="164"/>
            </a:xfrm>
            <a:prstGeom prst="rect">
              <a:avLst/>
            </a:prstGeom>
            <a:noFill/>
            <a:ln>
              <a:noFill/>
            </a:ln>
            <a:effectLst/>
            <a:extLst/>
          </p:spPr>
          <p:txBody>
            <a:bodyPr tIns="91440" bIns="91440">
              <a:spAutoFit/>
            </a:bodyPr>
            <a:lstStyle/>
            <a:p>
              <a:pPr>
                <a:lnSpc>
                  <a:spcPct val="40000"/>
                </a:lnSpc>
                <a:defRPr/>
              </a:pPr>
              <a:r>
                <a:rPr lang="en-US" sz="1000" dirty="0">
                  <a:solidFill>
                    <a:schemeClr val="tx1"/>
                  </a:solidFill>
                  <a:effectLst>
                    <a:outerShdw blurRad="38100" dist="38100" dir="2700000" algn="tl">
                      <a:srgbClr val="C0C0C0"/>
                    </a:outerShdw>
                  </a:effectLst>
                  <a:latin typeface="Arial" charset="0"/>
                  <a:cs typeface="Arial" pitchFamily="34" charset="0"/>
                </a:rPr>
                <a:t>Fluid Mechanics Research Laboratory</a:t>
              </a:r>
            </a:p>
          </p:txBody>
        </p:sp>
      </p:grpSp>
      <p:sp>
        <p:nvSpPr>
          <p:cNvPr id="1027" name="Rectangle 2"/>
          <p:cNvSpPr>
            <a:spLocks noGrp="1" noChangeArrowheads="1"/>
          </p:cNvSpPr>
          <p:nvPr>
            <p:ph type="title"/>
          </p:nvPr>
        </p:nvSpPr>
        <p:spPr bwMode="auto">
          <a:xfrm>
            <a:off x="1281113" y="0"/>
            <a:ext cx="62484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85800" y="1282700"/>
            <a:ext cx="77724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9" name="Text Box 5"/>
          <p:cNvSpPr txBox="1">
            <a:spLocks noChangeArrowheads="1"/>
          </p:cNvSpPr>
          <p:nvPr/>
        </p:nvSpPr>
        <p:spPr bwMode="auto">
          <a:xfrm>
            <a:off x="8634413" y="6429375"/>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3400">
                <a:solidFill>
                  <a:srgbClr val="0B00A0"/>
                </a:solidFill>
                <a:latin typeface="Book Antiqua" pitchFamily="18" charset="0"/>
                <a:cs typeface="Arial" charset="0"/>
              </a:defRPr>
            </a:lvl1pPr>
            <a:lvl2pPr marL="742950" indent="-285750" eaLnBrk="0" hangingPunct="0">
              <a:defRPr sz="3400">
                <a:solidFill>
                  <a:srgbClr val="0B00A0"/>
                </a:solidFill>
                <a:latin typeface="Book Antiqua" pitchFamily="18" charset="0"/>
                <a:cs typeface="Arial" charset="0"/>
              </a:defRPr>
            </a:lvl2pPr>
            <a:lvl3pPr marL="1143000" indent="-228600" eaLnBrk="0" hangingPunct="0">
              <a:defRPr sz="3400">
                <a:solidFill>
                  <a:srgbClr val="0B00A0"/>
                </a:solidFill>
                <a:latin typeface="Book Antiqua" pitchFamily="18" charset="0"/>
                <a:cs typeface="Arial" charset="0"/>
              </a:defRPr>
            </a:lvl3pPr>
            <a:lvl4pPr marL="1600200" indent="-228600" eaLnBrk="0" hangingPunct="0">
              <a:defRPr sz="3400">
                <a:solidFill>
                  <a:srgbClr val="0B00A0"/>
                </a:solidFill>
                <a:latin typeface="Book Antiqua" pitchFamily="18" charset="0"/>
                <a:cs typeface="Arial" charset="0"/>
              </a:defRPr>
            </a:lvl4pPr>
            <a:lvl5pPr marL="2057400" indent="-228600" eaLnBrk="0" hangingPunct="0">
              <a:defRPr sz="3400">
                <a:solidFill>
                  <a:srgbClr val="0B00A0"/>
                </a:solidFill>
                <a:latin typeface="Book Antiqua" pitchFamily="18" charset="0"/>
                <a:cs typeface="Arial" charset="0"/>
              </a:defRPr>
            </a:lvl5pPr>
            <a:lvl6pPr marL="2514600" indent="-228600" eaLnBrk="0" fontAlgn="base" hangingPunct="0">
              <a:spcBef>
                <a:spcPct val="0"/>
              </a:spcBef>
              <a:spcAft>
                <a:spcPct val="0"/>
              </a:spcAft>
              <a:defRPr sz="3400">
                <a:solidFill>
                  <a:srgbClr val="0B00A0"/>
                </a:solidFill>
                <a:latin typeface="Book Antiqua" pitchFamily="18" charset="0"/>
                <a:cs typeface="Arial" charset="0"/>
              </a:defRPr>
            </a:lvl6pPr>
            <a:lvl7pPr marL="2971800" indent="-228600" eaLnBrk="0" fontAlgn="base" hangingPunct="0">
              <a:spcBef>
                <a:spcPct val="0"/>
              </a:spcBef>
              <a:spcAft>
                <a:spcPct val="0"/>
              </a:spcAft>
              <a:defRPr sz="3400">
                <a:solidFill>
                  <a:srgbClr val="0B00A0"/>
                </a:solidFill>
                <a:latin typeface="Book Antiqua" pitchFamily="18" charset="0"/>
                <a:cs typeface="Arial" charset="0"/>
              </a:defRPr>
            </a:lvl7pPr>
            <a:lvl8pPr marL="3429000" indent="-228600" eaLnBrk="0" fontAlgn="base" hangingPunct="0">
              <a:spcBef>
                <a:spcPct val="0"/>
              </a:spcBef>
              <a:spcAft>
                <a:spcPct val="0"/>
              </a:spcAft>
              <a:defRPr sz="3400">
                <a:solidFill>
                  <a:srgbClr val="0B00A0"/>
                </a:solidFill>
                <a:latin typeface="Book Antiqua" pitchFamily="18" charset="0"/>
                <a:cs typeface="Arial" charset="0"/>
              </a:defRPr>
            </a:lvl8pPr>
            <a:lvl9pPr marL="3886200" indent="-228600" eaLnBrk="0" fontAlgn="base" hangingPunct="0">
              <a:spcBef>
                <a:spcPct val="0"/>
              </a:spcBef>
              <a:spcAft>
                <a:spcPct val="0"/>
              </a:spcAft>
              <a:defRPr sz="3400">
                <a:solidFill>
                  <a:srgbClr val="0B00A0"/>
                </a:solidFill>
                <a:latin typeface="Book Antiqua" pitchFamily="18" charset="0"/>
                <a:cs typeface="Arial" charset="0"/>
              </a:defRPr>
            </a:lvl9pPr>
          </a:lstStyle>
          <a:p>
            <a:pPr eaLnBrk="1" hangingPunct="1"/>
            <a:fld id="{C128DCAB-E887-42DD-B54B-0BECB966E709}" type="slidenum">
              <a:rPr lang="en-US" sz="1400">
                <a:solidFill>
                  <a:srgbClr val="A0A0A0"/>
                </a:solidFill>
                <a:latin typeface="Times New Roman" pitchFamily="18" charset="0"/>
              </a:rPr>
              <a:pPr eaLnBrk="1" hangingPunct="1"/>
              <a:t>‹#›</a:t>
            </a:fld>
            <a:endParaRPr lang="en-US">
              <a:latin typeface="Times New Roman" pitchFamily="18" charset="0"/>
            </a:endParaRPr>
          </a:p>
        </p:txBody>
      </p:sp>
      <p:sp>
        <p:nvSpPr>
          <p:cNvPr id="1030" name="Text Box 10"/>
          <p:cNvSpPr txBox="1">
            <a:spLocks noChangeArrowheads="1"/>
          </p:cNvSpPr>
          <p:nvPr/>
        </p:nvSpPr>
        <p:spPr bwMode="auto">
          <a:xfrm>
            <a:off x="5195888" y="61214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rgbClr val="0B00A0"/>
                </a:solidFill>
                <a:latin typeface="Book Antiqua" pitchFamily="18" charset="0"/>
                <a:cs typeface="Arial" charset="0"/>
              </a:defRPr>
            </a:lvl1pPr>
            <a:lvl2pPr marL="742950" indent="-285750" eaLnBrk="0" hangingPunct="0">
              <a:defRPr sz="3400">
                <a:solidFill>
                  <a:srgbClr val="0B00A0"/>
                </a:solidFill>
                <a:latin typeface="Book Antiqua" pitchFamily="18" charset="0"/>
                <a:cs typeface="Arial" charset="0"/>
              </a:defRPr>
            </a:lvl2pPr>
            <a:lvl3pPr marL="1143000" indent="-228600" eaLnBrk="0" hangingPunct="0">
              <a:defRPr sz="3400">
                <a:solidFill>
                  <a:srgbClr val="0B00A0"/>
                </a:solidFill>
                <a:latin typeface="Book Antiqua" pitchFamily="18" charset="0"/>
                <a:cs typeface="Arial" charset="0"/>
              </a:defRPr>
            </a:lvl3pPr>
            <a:lvl4pPr marL="1600200" indent="-228600" eaLnBrk="0" hangingPunct="0">
              <a:defRPr sz="3400">
                <a:solidFill>
                  <a:srgbClr val="0B00A0"/>
                </a:solidFill>
                <a:latin typeface="Book Antiqua" pitchFamily="18" charset="0"/>
                <a:cs typeface="Arial" charset="0"/>
              </a:defRPr>
            </a:lvl4pPr>
            <a:lvl5pPr marL="2057400" indent="-228600" eaLnBrk="0" hangingPunct="0">
              <a:defRPr sz="3400">
                <a:solidFill>
                  <a:srgbClr val="0B00A0"/>
                </a:solidFill>
                <a:latin typeface="Book Antiqua" pitchFamily="18" charset="0"/>
                <a:cs typeface="Arial" charset="0"/>
              </a:defRPr>
            </a:lvl5pPr>
            <a:lvl6pPr marL="2514600" indent="-228600" eaLnBrk="0" fontAlgn="base" hangingPunct="0">
              <a:spcBef>
                <a:spcPct val="0"/>
              </a:spcBef>
              <a:spcAft>
                <a:spcPct val="0"/>
              </a:spcAft>
              <a:defRPr sz="3400">
                <a:solidFill>
                  <a:srgbClr val="0B00A0"/>
                </a:solidFill>
                <a:latin typeface="Book Antiqua" pitchFamily="18" charset="0"/>
                <a:cs typeface="Arial" charset="0"/>
              </a:defRPr>
            </a:lvl6pPr>
            <a:lvl7pPr marL="2971800" indent="-228600" eaLnBrk="0" fontAlgn="base" hangingPunct="0">
              <a:spcBef>
                <a:spcPct val="0"/>
              </a:spcBef>
              <a:spcAft>
                <a:spcPct val="0"/>
              </a:spcAft>
              <a:defRPr sz="3400">
                <a:solidFill>
                  <a:srgbClr val="0B00A0"/>
                </a:solidFill>
                <a:latin typeface="Book Antiqua" pitchFamily="18" charset="0"/>
                <a:cs typeface="Arial" charset="0"/>
              </a:defRPr>
            </a:lvl7pPr>
            <a:lvl8pPr marL="3429000" indent="-228600" eaLnBrk="0" fontAlgn="base" hangingPunct="0">
              <a:spcBef>
                <a:spcPct val="0"/>
              </a:spcBef>
              <a:spcAft>
                <a:spcPct val="0"/>
              </a:spcAft>
              <a:defRPr sz="3400">
                <a:solidFill>
                  <a:srgbClr val="0B00A0"/>
                </a:solidFill>
                <a:latin typeface="Book Antiqua" pitchFamily="18" charset="0"/>
                <a:cs typeface="Arial" charset="0"/>
              </a:defRPr>
            </a:lvl8pPr>
            <a:lvl9pPr marL="3886200" indent="-228600" eaLnBrk="0" fontAlgn="base" hangingPunct="0">
              <a:spcBef>
                <a:spcPct val="0"/>
              </a:spcBef>
              <a:spcAft>
                <a:spcPct val="0"/>
              </a:spcAft>
              <a:defRPr sz="3400">
                <a:solidFill>
                  <a:srgbClr val="0B00A0"/>
                </a:solidFill>
                <a:latin typeface="Book Antiqua" pitchFamily="18" charset="0"/>
                <a:cs typeface="Arial" charset="0"/>
              </a:defRPr>
            </a:lvl9pPr>
          </a:lstStyle>
          <a:p>
            <a:pPr eaLnBrk="1" hangingPunct="1"/>
            <a:endParaRPr lang="en-US">
              <a:latin typeface="Times New Roman" pitchFamily="18" charset="0"/>
            </a:endParaRPr>
          </a:p>
        </p:txBody>
      </p:sp>
      <p:sp>
        <p:nvSpPr>
          <p:cNvPr id="1031" name="Line 19"/>
          <p:cNvSpPr>
            <a:spLocks noChangeShapeType="1"/>
          </p:cNvSpPr>
          <p:nvPr/>
        </p:nvSpPr>
        <p:spPr bwMode="auto">
          <a:xfrm>
            <a:off x="573088" y="995363"/>
            <a:ext cx="7997825" cy="0"/>
          </a:xfrm>
          <a:prstGeom prst="line">
            <a:avLst/>
          </a:prstGeom>
          <a:noFill/>
          <a:ln w="38100">
            <a:solidFill>
              <a:srgbClr val="952333"/>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ctr" rtl="0" eaLnBrk="0" fontAlgn="base" hangingPunct="0">
        <a:spcBef>
          <a:spcPct val="0"/>
        </a:spcBef>
        <a:spcAft>
          <a:spcPct val="0"/>
        </a:spcAft>
        <a:defRPr sz="2800">
          <a:solidFill>
            <a:srgbClr val="0C0175"/>
          </a:solidFill>
          <a:latin typeface="+mj-lt"/>
          <a:ea typeface="+mj-ea"/>
          <a:cs typeface="+mj-cs"/>
        </a:defRPr>
      </a:lvl1pPr>
      <a:lvl2pPr algn="ctr" rtl="0" eaLnBrk="0" fontAlgn="base" hangingPunct="0">
        <a:spcBef>
          <a:spcPct val="0"/>
        </a:spcBef>
        <a:spcAft>
          <a:spcPct val="0"/>
        </a:spcAft>
        <a:defRPr sz="2800">
          <a:solidFill>
            <a:srgbClr val="0C0175"/>
          </a:solidFill>
          <a:latin typeface="Arial" charset="0"/>
        </a:defRPr>
      </a:lvl2pPr>
      <a:lvl3pPr algn="ctr" rtl="0" eaLnBrk="0" fontAlgn="base" hangingPunct="0">
        <a:spcBef>
          <a:spcPct val="0"/>
        </a:spcBef>
        <a:spcAft>
          <a:spcPct val="0"/>
        </a:spcAft>
        <a:defRPr sz="2800">
          <a:solidFill>
            <a:srgbClr val="0C0175"/>
          </a:solidFill>
          <a:latin typeface="Arial" charset="0"/>
        </a:defRPr>
      </a:lvl3pPr>
      <a:lvl4pPr algn="ctr" rtl="0" eaLnBrk="0" fontAlgn="base" hangingPunct="0">
        <a:spcBef>
          <a:spcPct val="0"/>
        </a:spcBef>
        <a:spcAft>
          <a:spcPct val="0"/>
        </a:spcAft>
        <a:defRPr sz="2800">
          <a:solidFill>
            <a:srgbClr val="0C0175"/>
          </a:solidFill>
          <a:latin typeface="Arial" charset="0"/>
        </a:defRPr>
      </a:lvl4pPr>
      <a:lvl5pPr algn="ctr" rtl="0" eaLnBrk="0" fontAlgn="base" hangingPunct="0">
        <a:spcBef>
          <a:spcPct val="0"/>
        </a:spcBef>
        <a:spcAft>
          <a:spcPct val="0"/>
        </a:spcAft>
        <a:defRPr sz="2800">
          <a:solidFill>
            <a:srgbClr val="0C0175"/>
          </a:solidFill>
          <a:latin typeface="Arial" charset="0"/>
        </a:defRPr>
      </a:lvl5pPr>
      <a:lvl6pPr marL="457200" algn="ctr" rtl="0" fontAlgn="base">
        <a:spcBef>
          <a:spcPct val="0"/>
        </a:spcBef>
        <a:spcAft>
          <a:spcPct val="0"/>
        </a:spcAft>
        <a:defRPr sz="2800">
          <a:solidFill>
            <a:srgbClr val="0C0175"/>
          </a:solidFill>
          <a:latin typeface="Arial" charset="0"/>
        </a:defRPr>
      </a:lvl6pPr>
      <a:lvl7pPr marL="914400" algn="ctr" rtl="0" fontAlgn="base">
        <a:spcBef>
          <a:spcPct val="0"/>
        </a:spcBef>
        <a:spcAft>
          <a:spcPct val="0"/>
        </a:spcAft>
        <a:defRPr sz="2800">
          <a:solidFill>
            <a:srgbClr val="0C0175"/>
          </a:solidFill>
          <a:latin typeface="Arial" charset="0"/>
        </a:defRPr>
      </a:lvl7pPr>
      <a:lvl8pPr marL="1371600" algn="ctr" rtl="0" fontAlgn="base">
        <a:spcBef>
          <a:spcPct val="0"/>
        </a:spcBef>
        <a:spcAft>
          <a:spcPct val="0"/>
        </a:spcAft>
        <a:defRPr sz="2800">
          <a:solidFill>
            <a:srgbClr val="0C0175"/>
          </a:solidFill>
          <a:latin typeface="Arial" charset="0"/>
        </a:defRPr>
      </a:lvl8pPr>
      <a:lvl9pPr marL="1828800" algn="ctr" rtl="0" fontAlgn="base">
        <a:spcBef>
          <a:spcPct val="0"/>
        </a:spcBef>
        <a:spcAft>
          <a:spcPct val="0"/>
        </a:spcAft>
        <a:defRPr sz="2800">
          <a:solidFill>
            <a:srgbClr val="0C0175"/>
          </a:solidFill>
          <a:latin typeface="Arial" charset="0"/>
        </a:defRPr>
      </a:lvl9pPr>
    </p:titleStyle>
    <p:bodyStyle>
      <a:lvl1pPr marL="342900" indent="-342900" algn="l" rtl="0" eaLnBrk="0" fontAlgn="base" hangingPunct="0">
        <a:spcBef>
          <a:spcPct val="20000"/>
        </a:spcBef>
        <a:spcAft>
          <a:spcPct val="0"/>
        </a:spcAft>
        <a:buClr>
          <a:srgbClr val="B00000"/>
        </a:buClr>
        <a:buSzPct val="80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00000"/>
        </a:buClr>
        <a:buSzPct val="100000"/>
        <a:buChar char="»"/>
        <a:defRPr sz="2400">
          <a:solidFill>
            <a:srgbClr val="0B00C8"/>
          </a:solidFill>
          <a:latin typeface="+mn-lt"/>
        </a:defRPr>
      </a:lvl2pPr>
      <a:lvl3pPr marL="1143000" indent="-228600" algn="l" rtl="0" eaLnBrk="0" fontAlgn="base" hangingPunct="0">
        <a:spcBef>
          <a:spcPct val="20000"/>
        </a:spcBef>
        <a:spcAft>
          <a:spcPct val="0"/>
        </a:spcAft>
        <a:buClr>
          <a:srgbClr val="B00000"/>
        </a:buClr>
        <a:buFont typeface="Symbol" pitchFamily="18" charset="2"/>
        <a:buChar char="-"/>
        <a:defRPr sz="2000">
          <a:solidFill>
            <a:srgbClr val="007E66"/>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fontAlgn="base">
        <a:spcBef>
          <a:spcPct val="20000"/>
        </a:spcBef>
        <a:spcAft>
          <a:spcPct val="0"/>
        </a:spcAft>
        <a:buSzPct val="100000"/>
        <a:buChar char="•"/>
        <a:defRPr sz="2000">
          <a:solidFill>
            <a:schemeClr val="tx1"/>
          </a:solidFill>
          <a:latin typeface="Times New Roman" pitchFamily="18" charset="0"/>
        </a:defRPr>
      </a:lvl6pPr>
      <a:lvl7pPr marL="2971800" indent="-228600" algn="l" rtl="0" fontAlgn="base">
        <a:spcBef>
          <a:spcPct val="20000"/>
        </a:spcBef>
        <a:spcAft>
          <a:spcPct val="0"/>
        </a:spcAft>
        <a:buSzPct val="100000"/>
        <a:buChar char="•"/>
        <a:defRPr sz="2000">
          <a:solidFill>
            <a:schemeClr val="tx1"/>
          </a:solidFill>
          <a:latin typeface="Times New Roman" pitchFamily="18" charset="0"/>
        </a:defRPr>
      </a:lvl7pPr>
      <a:lvl8pPr marL="3429000" indent="-228600" algn="l" rtl="0" fontAlgn="base">
        <a:spcBef>
          <a:spcPct val="20000"/>
        </a:spcBef>
        <a:spcAft>
          <a:spcPct val="0"/>
        </a:spcAft>
        <a:buSzPct val="100000"/>
        <a:buChar char="•"/>
        <a:defRPr sz="2000">
          <a:solidFill>
            <a:schemeClr val="tx1"/>
          </a:solidFill>
          <a:latin typeface="Times New Roman" pitchFamily="18" charset="0"/>
        </a:defRPr>
      </a:lvl8pPr>
      <a:lvl9pPr marL="3886200" indent="-228600" algn="l" rtl="0" fontAlgn="base">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emf"/><Relationship Id="rId7" Type="http://schemas.openxmlformats.org/officeDocument/2006/relationships/image" Target="../media/image65.png"/><Relationship Id="rId12" Type="http://schemas.openxmlformats.org/officeDocument/2006/relationships/image" Target="../media/image8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830.png"/><Relationship Id="rId5" Type="http://schemas.openxmlformats.org/officeDocument/2006/relationships/image" Target="../media/image63.emf"/><Relationship Id="rId10" Type="http://schemas.openxmlformats.org/officeDocument/2006/relationships/image" Target="../media/image68.emf"/><Relationship Id="rId4" Type="http://schemas.openxmlformats.org/officeDocument/2006/relationships/image" Target="../media/image62.emf"/><Relationship Id="rId9" Type="http://schemas.openxmlformats.org/officeDocument/2006/relationships/image" Target="../media/image6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tif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xml"/><Relationship Id="rId7" Type="http://schemas.openxmlformats.org/officeDocument/2006/relationships/image" Target="../media/image14.emf"/><Relationship Id="rId12" Type="http://schemas.openxmlformats.org/officeDocument/2006/relationships/image" Target="../media/image10.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oleObject" Target="../embeddings/oleObject2.bin"/><Relationship Id="rId5" Type="http://schemas.openxmlformats.org/officeDocument/2006/relationships/image" Target="../media/image12.jpeg"/><Relationship Id="rId10" Type="http://schemas.openxmlformats.org/officeDocument/2006/relationships/image" Target="../media/image9.wmf"/><Relationship Id="rId4" Type="http://schemas.openxmlformats.org/officeDocument/2006/relationships/image" Target="../media/image11.png"/><Relationship Id="rId9"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3" Type="http://schemas.openxmlformats.org/officeDocument/2006/relationships/image" Target="../media/image11.png"/><Relationship Id="rId7" Type="http://schemas.openxmlformats.org/officeDocument/2006/relationships/image" Target="../media/image17.emf"/><Relationship Id="rId12"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21.png"/><Relationship Id="rId5" Type="http://schemas.openxmlformats.org/officeDocument/2006/relationships/image" Target="../media/image16.emf"/><Relationship Id="rId15" Type="http://schemas.openxmlformats.org/officeDocument/2006/relationships/chart" Target="../charts/chart1.xml"/><Relationship Id="rId10" Type="http://schemas.openxmlformats.org/officeDocument/2006/relationships/image" Target="../media/image20.emf"/><Relationship Id="rId4" Type="http://schemas.openxmlformats.org/officeDocument/2006/relationships/image" Target="../media/image15.emf"/><Relationship Id="rId9" Type="http://schemas.openxmlformats.org/officeDocument/2006/relationships/image" Target="../media/image19.emf"/><Relationship Id="rId14"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1.png"/><Relationship Id="rId7"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30.emf"/></Relationships>
</file>

<file path=ppt/slides/_rels/slide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7.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4.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slides/_rels/slide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6.emf"/></Relationships>
</file>

<file path=ppt/slides/_rels/slide9.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54.emf"/><Relationship Id="rId18" Type="http://schemas.openxmlformats.org/officeDocument/2006/relationships/image" Target="../media/image59.emf"/><Relationship Id="rId3" Type="http://schemas.openxmlformats.org/officeDocument/2006/relationships/image" Target="../media/image47.emf"/><Relationship Id="rId7" Type="http://schemas.openxmlformats.org/officeDocument/2006/relationships/image" Target="../media/image48.emf"/><Relationship Id="rId12" Type="http://schemas.openxmlformats.org/officeDocument/2006/relationships/image" Target="../media/image53.emf"/><Relationship Id="rId17" Type="http://schemas.openxmlformats.org/officeDocument/2006/relationships/image" Target="../media/image58.emf"/><Relationship Id="rId2" Type="http://schemas.openxmlformats.org/officeDocument/2006/relationships/notesSlide" Target="../notesSlides/notesSlide9.xml"/><Relationship Id="rId16"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image" Target="../media/image460.png"/><Relationship Id="rId11" Type="http://schemas.openxmlformats.org/officeDocument/2006/relationships/image" Target="../media/image52.emf"/><Relationship Id="rId5" Type="http://schemas.openxmlformats.org/officeDocument/2006/relationships/image" Target="../media/image450.png"/><Relationship Id="rId15" Type="http://schemas.openxmlformats.org/officeDocument/2006/relationships/image" Target="../media/image56.emf"/><Relationship Id="rId10" Type="http://schemas.openxmlformats.org/officeDocument/2006/relationships/image" Target="../media/image51.emf"/><Relationship Id="rId19" Type="http://schemas.openxmlformats.org/officeDocument/2006/relationships/image" Target="../media/image60.emf"/><Relationship Id="rId4" Type="http://schemas.openxmlformats.org/officeDocument/2006/relationships/image" Target="../media/image440.png"/><Relationship Id="rId9" Type="http://schemas.openxmlformats.org/officeDocument/2006/relationships/image" Target="../media/image50.emf"/><Relationship Id="rId14" Type="http://schemas.openxmlformats.org/officeDocument/2006/relationships/image" Target="../media/image5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ctrTitle"/>
          </p:nvPr>
        </p:nvSpPr>
        <p:spPr>
          <a:xfrm>
            <a:off x="0" y="1179513"/>
            <a:ext cx="9144000" cy="1590925"/>
          </a:xfrm>
        </p:spPr>
        <p:txBody>
          <a:bodyPr/>
          <a:lstStyle/>
          <a:p>
            <a:r>
              <a:rPr lang="en-US" dirty="0"/>
              <a:t>Modal Decomposition Analysis </a:t>
            </a:r>
            <a:br>
              <a:rPr lang="en-US" dirty="0"/>
            </a:br>
            <a:r>
              <a:rPr lang="en-US" dirty="0"/>
              <a:t>of Controlled, Internal Flow Separation</a:t>
            </a:r>
            <a:endParaRPr lang="en-US" dirty="0">
              <a:effectLst/>
            </a:endParaRPr>
          </a:p>
        </p:txBody>
      </p:sp>
      <p:sp>
        <p:nvSpPr>
          <p:cNvPr id="3076" name="Rectangle 4"/>
          <p:cNvSpPr>
            <a:spLocks noChangeArrowheads="1"/>
          </p:cNvSpPr>
          <p:nvPr/>
        </p:nvSpPr>
        <p:spPr bwMode="auto">
          <a:xfrm>
            <a:off x="0" y="563563"/>
            <a:ext cx="9144000" cy="6159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p>
            <a:pPr algn="ctr" eaLnBrk="0" hangingPunct="0"/>
            <a:endParaRPr lang="en-US"/>
          </a:p>
        </p:txBody>
      </p:sp>
      <p:sp>
        <p:nvSpPr>
          <p:cNvPr id="7" name="Subtitle 5">
            <a:extLst>
              <a:ext uri="{FF2B5EF4-FFF2-40B4-BE49-F238E27FC236}">
                <a16:creationId xmlns:a16="http://schemas.microsoft.com/office/drawing/2014/main" id="{F9A4BBCE-0B54-45E3-BB3D-D3857C266027}"/>
              </a:ext>
            </a:extLst>
          </p:cNvPr>
          <p:cNvSpPr txBox="1">
            <a:spLocks/>
          </p:cNvSpPr>
          <p:nvPr/>
        </p:nvSpPr>
        <p:spPr bwMode="auto">
          <a:xfrm>
            <a:off x="-1" y="3290887"/>
            <a:ext cx="9143999" cy="134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B00000"/>
              </a:buClr>
              <a:buSzPct val="80000"/>
              <a:buFont typeface="Wingdings" pitchFamily="2" charset="2"/>
              <a:buNone/>
              <a:defRPr sz="2800">
                <a:solidFill>
                  <a:schemeClr val="tx1"/>
                </a:solidFill>
                <a:latin typeface="+mn-lt"/>
                <a:ea typeface="+mn-ea"/>
                <a:cs typeface="+mn-cs"/>
              </a:defRPr>
            </a:lvl1pPr>
            <a:lvl2pPr marL="457200" indent="0" algn="ctr" rtl="0" eaLnBrk="0" fontAlgn="base" hangingPunct="0">
              <a:spcBef>
                <a:spcPct val="20000"/>
              </a:spcBef>
              <a:spcAft>
                <a:spcPct val="0"/>
              </a:spcAft>
              <a:buClr>
                <a:srgbClr val="B00000"/>
              </a:buClr>
              <a:buSzPct val="100000"/>
              <a:buNone/>
              <a:defRPr sz="2400">
                <a:solidFill>
                  <a:srgbClr val="0B00C8"/>
                </a:solidFill>
                <a:latin typeface="+mn-lt"/>
              </a:defRPr>
            </a:lvl2pPr>
            <a:lvl3pPr marL="914400" indent="0" algn="ctr" rtl="0" eaLnBrk="0" fontAlgn="base" hangingPunct="0">
              <a:spcBef>
                <a:spcPct val="20000"/>
              </a:spcBef>
              <a:spcAft>
                <a:spcPct val="0"/>
              </a:spcAft>
              <a:buClr>
                <a:srgbClr val="B00000"/>
              </a:buClr>
              <a:buFont typeface="Symbol" pitchFamily="18" charset="2"/>
              <a:buNone/>
              <a:defRPr sz="2000">
                <a:solidFill>
                  <a:srgbClr val="007E66"/>
                </a:solidFill>
                <a:latin typeface="+mn-lt"/>
              </a:defRPr>
            </a:lvl3pPr>
            <a:lvl4pPr marL="1371600" indent="0" algn="ctr" rtl="0" eaLnBrk="0" fontAlgn="base" hangingPunct="0">
              <a:spcBef>
                <a:spcPct val="20000"/>
              </a:spcBef>
              <a:spcAft>
                <a:spcPct val="0"/>
              </a:spcAft>
              <a:buSzPct val="100000"/>
              <a:buNone/>
              <a:defRPr sz="2000">
                <a:solidFill>
                  <a:schemeClr val="tx1"/>
                </a:solidFill>
                <a:latin typeface="Times New Roman" pitchFamily="18" charset="0"/>
              </a:defRPr>
            </a:lvl4pPr>
            <a:lvl5pPr marL="1828800" indent="0" algn="ctr" rtl="0" eaLnBrk="0" fontAlgn="base" hangingPunct="0">
              <a:spcBef>
                <a:spcPct val="20000"/>
              </a:spcBef>
              <a:spcAft>
                <a:spcPct val="0"/>
              </a:spcAft>
              <a:buSzPct val="100000"/>
              <a:buNone/>
              <a:defRPr sz="2000">
                <a:solidFill>
                  <a:schemeClr val="tx1"/>
                </a:solidFill>
                <a:latin typeface="Times New Roman" pitchFamily="18" charset="0"/>
              </a:defRPr>
            </a:lvl5pPr>
            <a:lvl6pPr marL="2286000" indent="0" algn="ctr" rtl="0" fontAlgn="base">
              <a:spcBef>
                <a:spcPct val="20000"/>
              </a:spcBef>
              <a:spcAft>
                <a:spcPct val="0"/>
              </a:spcAft>
              <a:buSzPct val="100000"/>
              <a:buNone/>
              <a:defRPr sz="2000">
                <a:solidFill>
                  <a:schemeClr val="tx1"/>
                </a:solidFill>
                <a:latin typeface="Times New Roman" pitchFamily="18" charset="0"/>
              </a:defRPr>
            </a:lvl6pPr>
            <a:lvl7pPr marL="2743200" indent="0" algn="ctr" rtl="0" fontAlgn="base">
              <a:spcBef>
                <a:spcPct val="20000"/>
              </a:spcBef>
              <a:spcAft>
                <a:spcPct val="0"/>
              </a:spcAft>
              <a:buSzPct val="100000"/>
              <a:buNone/>
              <a:defRPr sz="2000">
                <a:solidFill>
                  <a:schemeClr val="tx1"/>
                </a:solidFill>
                <a:latin typeface="Times New Roman" pitchFamily="18" charset="0"/>
              </a:defRPr>
            </a:lvl7pPr>
            <a:lvl8pPr marL="3200400" indent="0" algn="ctr" rtl="0" fontAlgn="base">
              <a:spcBef>
                <a:spcPct val="20000"/>
              </a:spcBef>
              <a:spcAft>
                <a:spcPct val="0"/>
              </a:spcAft>
              <a:buSzPct val="100000"/>
              <a:buNone/>
              <a:defRPr sz="2000">
                <a:solidFill>
                  <a:schemeClr val="tx1"/>
                </a:solidFill>
                <a:latin typeface="Times New Roman" pitchFamily="18" charset="0"/>
              </a:defRPr>
            </a:lvl8pPr>
            <a:lvl9pPr marL="3657600" indent="0" algn="ctr" rtl="0" fontAlgn="base">
              <a:spcBef>
                <a:spcPct val="20000"/>
              </a:spcBef>
              <a:spcAft>
                <a:spcPct val="0"/>
              </a:spcAft>
              <a:buSzPct val="100000"/>
              <a:buNone/>
              <a:defRPr sz="2000">
                <a:solidFill>
                  <a:schemeClr val="tx1"/>
                </a:solidFill>
                <a:latin typeface="Times New Roman" pitchFamily="18" charset="0"/>
              </a:defRPr>
            </a:lvl9pPr>
          </a:lstStyle>
          <a:p>
            <a:r>
              <a:rPr lang="en-US" sz="1800" kern="0" dirty="0">
                <a:cs typeface="Arial" charset="0"/>
              </a:rPr>
              <a:t>Hemanth Sarabu, Curtis J. Peterson, Bojan Vukasinovic, and Ari Glezer</a:t>
            </a:r>
          </a:p>
          <a:p>
            <a:endParaRPr lang="en-US" sz="1800" kern="0" dirty="0">
              <a:cs typeface="Arial" charset="0"/>
            </a:endParaRPr>
          </a:p>
          <a:p>
            <a:r>
              <a:rPr lang="en-US" sz="1800" kern="0" dirty="0">
                <a:cs typeface="Arial" charset="0"/>
              </a:rPr>
              <a:t>Woodruff School of Mechanical Engineering</a:t>
            </a:r>
          </a:p>
          <a:p>
            <a:r>
              <a:rPr lang="en-US" sz="1800" kern="0" dirty="0">
                <a:cs typeface="Arial" charset="0"/>
              </a:rPr>
              <a:t>Georgia Institute of Technology</a:t>
            </a:r>
          </a:p>
          <a:p>
            <a:endParaRPr lang="en-US" sz="1800" kern="0" dirty="0">
              <a:cs typeface="Arial" charset="0"/>
            </a:endParaRPr>
          </a:p>
          <a:p>
            <a:endParaRPr lang="en-US" sz="1800" kern="0" dirty="0">
              <a:cs typeface="Arial" charset="0"/>
            </a:endParaRPr>
          </a:p>
          <a:p>
            <a:endParaRPr lang="en-US" sz="1800" kern="0" dirty="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68AC1C10-459A-4519-B782-9A67FC1F7B63}"/>
              </a:ext>
            </a:extLst>
          </p:cNvPr>
          <p:cNvPicPr>
            <a:picLocks noChangeAspect="1"/>
          </p:cNvPicPr>
          <p:nvPr/>
        </p:nvPicPr>
        <p:blipFill rotWithShape="1">
          <a:blip r:embed="rId3"/>
          <a:srcRect l="10461" t="1173" r="719" b="7611"/>
          <a:stretch/>
        </p:blipFill>
        <p:spPr>
          <a:xfrm>
            <a:off x="428220" y="3839457"/>
            <a:ext cx="3062903" cy="2286000"/>
          </a:xfrm>
          <a:prstGeom prst="rect">
            <a:avLst/>
          </a:prstGeom>
        </p:spPr>
      </p:pic>
      <p:pic>
        <p:nvPicPr>
          <p:cNvPr id="53" name="Picture 52">
            <a:extLst>
              <a:ext uri="{FF2B5EF4-FFF2-40B4-BE49-F238E27FC236}">
                <a16:creationId xmlns:a16="http://schemas.microsoft.com/office/drawing/2014/main" id="{8C418A58-71C8-4890-AC83-A4D08AD3E2FF}"/>
              </a:ext>
            </a:extLst>
          </p:cNvPr>
          <p:cNvPicPr>
            <a:picLocks noChangeAspect="1"/>
          </p:cNvPicPr>
          <p:nvPr/>
        </p:nvPicPr>
        <p:blipFill rotWithShape="1">
          <a:blip r:embed="rId4"/>
          <a:srcRect l="10461" t="1172" r="695" b="7612"/>
          <a:stretch/>
        </p:blipFill>
        <p:spPr>
          <a:xfrm>
            <a:off x="5454151" y="3866380"/>
            <a:ext cx="3063742" cy="2286000"/>
          </a:xfrm>
          <a:prstGeom prst="rect">
            <a:avLst/>
          </a:prstGeom>
        </p:spPr>
      </p:pic>
      <p:sp>
        <p:nvSpPr>
          <p:cNvPr id="3" name="Rectangle 2">
            <a:extLst>
              <a:ext uri="{FF2B5EF4-FFF2-40B4-BE49-F238E27FC236}">
                <a16:creationId xmlns:a16="http://schemas.microsoft.com/office/drawing/2014/main" id="{DFABC5C5-23AA-4BD2-A2B4-4152D3B17BD1}"/>
              </a:ext>
            </a:extLst>
          </p:cNvPr>
          <p:cNvSpPr/>
          <p:nvPr/>
        </p:nvSpPr>
        <p:spPr bwMode="auto">
          <a:xfrm>
            <a:off x="2706743" y="4744189"/>
            <a:ext cx="930318" cy="40394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96" name="Rectangle 95">
            <a:extLst>
              <a:ext uri="{FF2B5EF4-FFF2-40B4-BE49-F238E27FC236}">
                <a16:creationId xmlns:a16="http://schemas.microsoft.com/office/drawing/2014/main" id="{47744730-A6E1-4B31-BFE1-F39E3BCBEB5C}"/>
              </a:ext>
            </a:extLst>
          </p:cNvPr>
          <p:cNvSpPr/>
          <p:nvPr/>
        </p:nvSpPr>
        <p:spPr bwMode="auto">
          <a:xfrm>
            <a:off x="7216362" y="4844253"/>
            <a:ext cx="930318" cy="27856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1567556" y="-15660"/>
            <a:ext cx="6248400" cy="1033463"/>
          </a:xfrm>
        </p:spPr>
        <p:txBody>
          <a:bodyPr/>
          <a:lstStyle/>
          <a:p>
            <a:r>
              <a:rPr lang="en-US" dirty="0"/>
              <a:t>Scaling of Velocity Profiles</a:t>
            </a:r>
          </a:p>
        </p:txBody>
      </p:sp>
      <p:pic>
        <p:nvPicPr>
          <p:cNvPr id="5" name="Picture 4">
            <a:extLst>
              <a:ext uri="{FF2B5EF4-FFF2-40B4-BE49-F238E27FC236}">
                <a16:creationId xmlns:a16="http://schemas.microsoft.com/office/drawing/2014/main" id="{D6B96BDB-D066-43D0-8661-BDA4E53AF2C8}"/>
              </a:ext>
            </a:extLst>
          </p:cNvPr>
          <p:cNvPicPr>
            <a:picLocks noChangeAspect="1"/>
          </p:cNvPicPr>
          <p:nvPr/>
        </p:nvPicPr>
        <p:blipFill rotWithShape="1">
          <a:blip r:embed="rId5"/>
          <a:srcRect l="1312" r="-314" b="2725"/>
          <a:stretch/>
        </p:blipFill>
        <p:spPr>
          <a:xfrm>
            <a:off x="3364992" y="1344101"/>
            <a:ext cx="4450964" cy="1728216"/>
          </a:xfrm>
          <a:prstGeom prst="rect">
            <a:avLst/>
          </a:prstGeom>
        </p:spPr>
      </p:pic>
      <p:sp>
        <p:nvSpPr>
          <p:cNvPr id="6" name="Rectangle 5">
            <a:extLst>
              <a:ext uri="{FF2B5EF4-FFF2-40B4-BE49-F238E27FC236}">
                <a16:creationId xmlns:a16="http://schemas.microsoft.com/office/drawing/2014/main" id="{50CD80D2-6532-42C4-8278-453C7DFE5A8B}"/>
              </a:ext>
            </a:extLst>
          </p:cNvPr>
          <p:cNvSpPr/>
          <p:nvPr/>
        </p:nvSpPr>
        <p:spPr>
          <a:xfrm>
            <a:off x="3127455" y="3301857"/>
            <a:ext cx="54864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C5AA25-0BEE-4048-9DE7-1D33C28E1263}"/>
              </a:ext>
            </a:extLst>
          </p:cNvPr>
          <p:cNvSpPr txBox="1"/>
          <p:nvPr/>
        </p:nvSpPr>
        <p:spPr>
          <a:xfrm>
            <a:off x="5770315" y="303471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0.1</a:t>
            </a:r>
          </a:p>
        </p:txBody>
      </p:sp>
      <p:sp>
        <p:nvSpPr>
          <p:cNvPr id="8" name="TextBox 7">
            <a:extLst>
              <a:ext uri="{FF2B5EF4-FFF2-40B4-BE49-F238E27FC236}">
                <a16:creationId xmlns:a16="http://schemas.microsoft.com/office/drawing/2014/main" id="{2BF5F09C-F11B-4F9B-BA67-A0EF98A4F8DC}"/>
              </a:ext>
            </a:extLst>
          </p:cNvPr>
          <p:cNvSpPr txBox="1"/>
          <p:nvPr/>
        </p:nvSpPr>
        <p:spPr>
          <a:xfrm>
            <a:off x="4897184" y="303471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0.0</a:t>
            </a:r>
          </a:p>
        </p:txBody>
      </p:sp>
      <p:sp>
        <p:nvSpPr>
          <p:cNvPr id="9" name="TextBox 8">
            <a:extLst>
              <a:ext uri="{FF2B5EF4-FFF2-40B4-BE49-F238E27FC236}">
                <a16:creationId xmlns:a16="http://schemas.microsoft.com/office/drawing/2014/main" id="{AEAF41D6-9B2C-4187-AB44-94D039EDBC0D}"/>
              </a:ext>
            </a:extLst>
          </p:cNvPr>
          <p:cNvSpPr txBox="1"/>
          <p:nvPr/>
        </p:nvSpPr>
        <p:spPr>
          <a:xfrm>
            <a:off x="6643447" y="303471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0.2</a:t>
            </a:r>
          </a:p>
        </p:txBody>
      </p:sp>
      <p:sp>
        <p:nvSpPr>
          <p:cNvPr id="10" name="TextBox 9">
            <a:extLst>
              <a:ext uri="{FF2B5EF4-FFF2-40B4-BE49-F238E27FC236}">
                <a16:creationId xmlns:a16="http://schemas.microsoft.com/office/drawing/2014/main" id="{5274DA38-8BAC-485A-A6AE-1908C09F6AE8}"/>
              </a:ext>
            </a:extLst>
          </p:cNvPr>
          <p:cNvSpPr txBox="1"/>
          <p:nvPr/>
        </p:nvSpPr>
        <p:spPr>
          <a:xfrm>
            <a:off x="4024053" y="303471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-0.1</a:t>
            </a:r>
          </a:p>
        </p:txBody>
      </p:sp>
      <p:sp>
        <p:nvSpPr>
          <p:cNvPr id="11" name="TextBox 10">
            <a:extLst>
              <a:ext uri="{FF2B5EF4-FFF2-40B4-BE49-F238E27FC236}">
                <a16:creationId xmlns:a16="http://schemas.microsoft.com/office/drawing/2014/main" id="{0659052A-93AD-49D4-B3DE-66DA44BEBEB9}"/>
              </a:ext>
            </a:extLst>
          </p:cNvPr>
          <p:cNvSpPr txBox="1"/>
          <p:nvPr/>
        </p:nvSpPr>
        <p:spPr>
          <a:xfrm>
            <a:off x="3150922" y="303471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-0.2</a:t>
            </a:r>
          </a:p>
        </p:txBody>
      </p:sp>
      <p:sp>
        <p:nvSpPr>
          <p:cNvPr id="12" name="TextBox 11">
            <a:extLst>
              <a:ext uri="{FF2B5EF4-FFF2-40B4-BE49-F238E27FC236}">
                <a16:creationId xmlns:a16="http://schemas.microsoft.com/office/drawing/2014/main" id="{C1C97876-B3D0-4ABF-A018-4E82E7057A61}"/>
              </a:ext>
            </a:extLst>
          </p:cNvPr>
          <p:cNvSpPr txBox="1"/>
          <p:nvPr/>
        </p:nvSpPr>
        <p:spPr>
          <a:xfrm>
            <a:off x="7275339" y="3040751"/>
            <a:ext cx="457200" cy="261610"/>
          </a:xfrm>
          <a:prstGeom prst="rect">
            <a:avLst/>
          </a:prstGeom>
          <a:noFill/>
        </p:spPr>
        <p:txBody>
          <a:bodyPr wrap="square" rtlCol="0">
            <a:spAutoFit/>
          </a:bodyPr>
          <a:lstStyle/>
          <a:p>
            <a:pPr algn="ctr"/>
            <a:r>
              <a:rPr lang="en-US" sz="1100" dirty="0">
                <a:solidFill>
                  <a:srgbClr val="000000"/>
                </a:solidFill>
                <a:latin typeface="Arial"/>
                <a:cs typeface="Arial" charset="0"/>
              </a:rPr>
              <a:t>x/s</a:t>
            </a:r>
          </a:p>
        </p:txBody>
      </p:sp>
      <p:sp>
        <p:nvSpPr>
          <p:cNvPr id="13" name="TextBox 12"/>
          <p:cNvSpPr txBox="1"/>
          <p:nvPr/>
        </p:nvSpPr>
        <p:spPr>
          <a:xfrm>
            <a:off x="3014431" y="2932109"/>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0.0</a:t>
            </a:r>
          </a:p>
        </p:txBody>
      </p:sp>
      <p:sp>
        <p:nvSpPr>
          <p:cNvPr id="14" name="TextBox 13"/>
          <p:cNvSpPr txBox="1"/>
          <p:nvPr/>
        </p:nvSpPr>
        <p:spPr>
          <a:xfrm>
            <a:off x="3014431" y="2095249"/>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15.0</a:t>
            </a:r>
          </a:p>
        </p:txBody>
      </p:sp>
      <p:sp>
        <p:nvSpPr>
          <p:cNvPr id="15" name="TextBox 14"/>
          <p:cNvSpPr txBox="1"/>
          <p:nvPr/>
        </p:nvSpPr>
        <p:spPr>
          <a:xfrm>
            <a:off x="3014431" y="1258390"/>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30.0</a:t>
            </a:r>
          </a:p>
        </p:txBody>
      </p:sp>
      <p:sp>
        <p:nvSpPr>
          <p:cNvPr id="16" name="TextBox 15"/>
          <p:cNvSpPr txBox="1"/>
          <p:nvPr/>
        </p:nvSpPr>
        <p:spPr>
          <a:xfrm>
            <a:off x="2809118" y="1627787"/>
            <a:ext cx="555874" cy="261610"/>
          </a:xfrm>
          <a:prstGeom prst="rect">
            <a:avLst/>
          </a:prstGeom>
          <a:noFill/>
        </p:spPr>
        <p:txBody>
          <a:bodyPr wrap="square" rtlCol="0">
            <a:spAutoFit/>
          </a:bodyPr>
          <a:lstStyle/>
          <a:p>
            <a:pPr algn="ctr"/>
            <a:r>
              <a:rPr lang="en-US" sz="1100" i="1" dirty="0" err="1">
                <a:solidFill>
                  <a:srgbClr val="000000"/>
                </a:solidFill>
                <a:latin typeface="Arial"/>
                <a:cs typeface="Arial" charset="0"/>
              </a:rPr>
              <a:t>y</a:t>
            </a:r>
            <a:r>
              <a:rPr lang="en-US" sz="1100" i="1" baseline="-25000" dirty="0" err="1">
                <a:solidFill>
                  <a:srgbClr val="000000"/>
                </a:solidFill>
                <a:latin typeface="Arial"/>
                <a:cs typeface="Arial" charset="0"/>
              </a:rPr>
              <a:t>n</a:t>
            </a:r>
            <a:endParaRPr lang="en-US" sz="1100" i="1" dirty="0">
              <a:solidFill>
                <a:srgbClr val="000000"/>
              </a:solidFill>
              <a:latin typeface="Arial"/>
              <a:cs typeface="Arial" charset="0"/>
            </a:endParaRPr>
          </a:p>
        </p:txBody>
      </p:sp>
      <p:grpSp>
        <p:nvGrpSpPr>
          <p:cNvPr id="28" name="Group 27">
            <a:extLst>
              <a:ext uri="{FF2B5EF4-FFF2-40B4-BE49-F238E27FC236}">
                <a16:creationId xmlns:a16="http://schemas.microsoft.com/office/drawing/2014/main" id="{2A4C0998-58C5-4A4F-B8B7-DB29D67A919B}"/>
              </a:ext>
            </a:extLst>
          </p:cNvPr>
          <p:cNvGrpSpPr/>
          <p:nvPr/>
        </p:nvGrpSpPr>
        <p:grpSpPr>
          <a:xfrm>
            <a:off x="7917734" y="992204"/>
            <a:ext cx="960622" cy="906200"/>
            <a:chOff x="8411068" y="2321408"/>
            <a:chExt cx="726481" cy="740128"/>
          </a:xfrm>
        </p:grpSpPr>
        <p:sp>
          <p:nvSpPr>
            <p:cNvPr id="29" name="TextBox 28">
              <a:extLst>
                <a:ext uri="{FF2B5EF4-FFF2-40B4-BE49-F238E27FC236}">
                  <a16:creationId xmlns:a16="http://schemas.microsoft.com/office/drawing/2014/main" id="{C60F0898-901E-4C3D-BE6F-E04BEB7C6FBC}"/>
                </a:ext>
              </a:extLst>
            </p:cNvPr>
            <p:cNvSpPr txBox="1"/>
            <p:nvPr/>
          </p:nvSpPr>
          <p:spPr>
            <a:xfrm>
              <a:off x="8411068" y="2524851"/>
              <a:ext cx="726481" cy="536685"/>
            </a:xfrm>
            <a:prstGeom prst="rect">
              <a:avLst/>
            </a:prstGeom>
            <a:noFill/>
          </p:spPr>
          <p:txBody>
            <a:bodyPr wrap="none" rtlCol="0">
              <a:spAutoFit/>
            </a:bodyPr>
            <a:lstStyle/>
            <a:p>
              <a:pPr>
                <a:lnSpc>
                  <a:spcPts val="1800"/>
                </a:lnSpc>
              </a:pPr>
              <a:r>
                <a:rPr lang="en-US" sz="1400" dirty="0">
                  <a:solidFill>
                    <a:srgbClr val="000000"/>
                  </a:solidFill>
                  <a:latin typeface="Arial"/>
                  <a:cs typeface="Arial" charset="0"/>
                </a:rPr>
                <a:t>○ 0</a:t>
              </a:r>
            </a:p>
            <a:p>
              <a:pPr>
                <a:lnSpc>
                  <a:spcPts val="1800"/>
                </a:lnSpc>
              </a:pPr>
              <a:r>
                <a:rPr lang="en-US" sz="1400" dirty="0">
                  <a:solidFill>
                    <a:srgbClr val="C00000"/>
                  </a:solidFill>
                  <a:latin typeface="Arial"/>
                  <a:cs typeface="Arial" charset="0"/>
                  <a:sym typeface="Symbol" panose="05050102010706020507" pitchFamily="18" charset="2"/>
                </a:rPr>
                <a:t> 0.8%</a:t>
              </a:r>
              <a:endParaRPr lang="en-US" sz="1400" dirty="0">
                <a:solidFill>
                  <a:srgbClr val="C00000"/>
                </a:solidFill>
                <a:latin typeface="Arial"/>
                <a:cs typeface="Arial" charset="0"/>
              </a:endParaRPr>
            </a:p>
          </p:txBody>
        </p:sp>
        <p:sp>
          <p:nvSpPr>
            <p:cNvPr id="30" name="TextBox 29">
              <a:extLst>
                <a:ext uri="{FF2B5EF4-FFF2-40B4-BE49-F238E27FC236}">
                  <a16:creationId xmlns:a16="http://schemas.microsoft.com/office/drawing/2014/main" id="{0C282DCD-84DE-4D58-81F0-80BD833B0344}"/>
                </a:ext>
              </a:extLst>
            </p:cNvPr>
            <p:cNvSpPr txBox="1"/>
            <p:nvPr/>
          </p:nvSpPr>
          <p:spPr>
            <a:xfrm>
              <a:off x="8531765" y="2321408"/>
              <a:ext cx="381836" cy="307777"/>
            </a:xfrm>
            <a:prstGeom prst="rect">
              <a:avLst/>
            </a:prstGeom>
            <a:noFill/>
          </p:spPr>
          <p:txBody>
            <a:bodyPr wrap="none" rtlCol="0">
              <a:spAutoFit/>
            </a:bodyPr>
            <a:lstStyle/>
            <a:p>
              <a:r>
                <a:rPr lang="en-US" sz="1400" i="1" dirty="0" err="1">
                  <a:solidFill>
                    <a:srgbClr val="000000"/>
                  </a:solidFill>
                  <a:latin typeface="Arial"/>
                  <a:cs typeface="Arial" charset="0"/>
                </a:rPr>
                <a:t>C</a:t>
              </a:r>
              <a:r>
                <a:rPr lang="en-US" sz="1400" baseline="-25000" dirty="0" err="1">
                  <a:solidFill>
                    <a:srgbClr val="000000"/>
                  </a:solidFill>
                  <a:latin typeface="Arial"/>
                  <a:cs typeface="Arial" charset="0"/>
                </a:rPr>
                <a:t>q</a:t>
              </a:r>
              <a:endParaRPr lang="en-US" sz="1400" baseline="-25000" dirty="0">
                <a:solidFill>
                  <a:srgbClr val="000000"/>
                </a:solidFill>
                <a:latin typeface="Arial"/>
                <a:cs typeface="Arial" charset="0"/>
              </a:endParaRPr>
            </a:p>
          </p:txBody>
        </p:sp>
      </p:grpSp>
      <p:pic>
        <p:nvPicPr>
          <p:cNvPr id="41" name="Picture 40"/>
          <p:cNvPicPr>
            <a:picLocks noChangeAspect="1"/>
          </p:cNvPicPr>
          <p:nvPr/>
        </p:nvPicPr>
        <p:blipFill>
          <a:blip r:embed="rId6"/>
          <a:stretch>
            <a:fillRect/>
          </a:stretch>
        </p:blipFill>
        <p:spPr>
          <a:xfrm>
            <a:off x="69459" y="1725448"/>
            <a:ext cx="1305510" cy="1168887"/>
          </a:xfrm>
          <a:prstGeom prst="rect">
            <a:avLst/>
          </a:prstGeom>
        </p:spPr>
      </p:pic>
      <p:pic>
        <p:nvPicPr>
          <p:cNvPr id="42" name="Picture 41"/>
          <p:cNvPicPr>
            <a:picLocks noChangeAspect="1"/>
          </p:cNvPicPr>
          <p:nvPr/>
        </p:nvPicPr>
        <p:blipFill>
          <a:blip r:embed="rId7"/>
          <a:stretch>
            <a:fillRect/>
          </a:stretch>
        </p:blipFill>
        <p:spPr>
          <a:xfrm>
            <a:off x="1454776" y="1730238"/>
            <a:ext cx="1265030" cy="1173948"/>
          </a:xfrm>
          <a:prstGeom prst="rect">
            <a:avLst/>
          </a:prstGeom>
        </p:spPr>
      </p:pic>
      <p:sp>
        <p:nvSpPr>
          <p:cNvPr id="43" name="Text Box 33">
            <a:extLst>
              <a:ext uri="{FF2B5EF4-FFF2-40B4-BE49-F238E27FC236}">
                <a16:creationId xmlns:a16="http://schemas.microsoft.com/office/drawing/2014/main" id="{C1CC72F1-9B97-4B88-ABA3-2643A5170CE1}"/>
              </a:ext>
            </a:extLst>
          </p:cNvPr>
          <p:cNvSpPr txBox="1">
            <a:spLocks noChangeArrowheads="1"/>
          </p:cNvSpPr>
          <p:nvPr/>
        </p:nvSpPr>
        <p:spPr bwMode="auto">
          <a:xfrm>
            <a:off x="454143" y="1279705"/>
            <a:ext cx="593432" cy="307777"/>
          </a:xfrm>
          <a:prstGeom prst="rect">
            <a:avLst/>
          </a:prstGeom>
          <a:solidFill>
            <a:srgbClr val="FFFFB9"/>
          </a:solidFill>
          <a:ln w="9525">
            <a:noFill/>
            <a:miter lim="800000"/>
            <a:headEnd/>
            <a:tailEnd/>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dirty="0">
                <a:solidFill>
                  <a:srgbClr val="0B00A0"/>
                </a:solidFill>
                <a:latin typeface="+mn-lt"/>
              </a:rPr>
              <a:t>Base</a:t>
            </a:r>
            <a:endParaRPr kumimoji="0" lang="en-US" sz="1400" b="0" i="0" u="none" strike="noStrike" kern="0" cap="none" spc="0" normalizeH="0" baseline="0" noProof="0" dirty="0">
              <a:ln>
                <a:noFill/>
              </a:ln>
              <a:solidFill>
                <a:srgbClr val="0B00A0"/>
              </a:solidFill>
              <a:effectLst/>
              <a:uLnTx/>
              <a:uFillTx/>
              <a:latin typeface="+mn-lt"/>
            </a:endParaRPr>
          </a:p>
        </p:txBody>
      </p:sp>
      <p:sp>
        <p:nvSpPr>
          <p:cNvPr id="44" name="Text Box 33">
            <a:extLst>
              <a:ext uri="{FF2B5EF4-FFF2-40B4-BE49-F238E27FC236}">
                <a16:creationId xmlns:a16="http://schemas.microsoft.com/office/drawing/2014/main" id="{C1CC72F1-9B97-4B88-ABA3-2643A5170CE1}"/>
              </a:ext>
            </a:extLst>
          </p:cNvPr>
          <p:cNvSpPr txBox="1">
            <a:spLocks noChangeArrowheads="1"/>
          </p:cNvSpPr>
          <p:nvPr/>
        </p:nvSpPr>
        <p:spPr bwMode="auto">
          <a:xfrm>
            <a:off x="1617986" y="1279705"/>
            <a:ext cx="1000595" cy="307777"/>
          </a:xfrm>
          <a:prstGeom prst="rect">
            <a:avLst/>
          </a:prstGeom>
          <a:solidFill>
            <a:srgbClr val="FFFFB9"/>
          </a:solidFill>
          <a:ln w="9525">
            <a:noFill/>
            <a:miter lim="800000"/>
            <a:headEnd/>
            <a:tailEnd/>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dirty="0">
                <a:solidFill>
                  <a:srgbClr val="0B00A0"/>
                </a:solidFill>
                <a:latin typeface="+mn-lt"/>
              </a:rPr>
              <a:t>Controlled</a:t>
            </a:r>
            <a:endParaRPr kumimoji="0" lang="en-US" sz="1400" b="0" i="0" u="none" strike="noStrike" kern="0" cap="none" spc="0" normalizeH="0" baseline="0" noProof="0" dirty="0">
              <a:ln>
                <a:noFill/>
              </a:ln>
              <a:solidFill>
                <a:srgbClr val="0B00A0"/>
              </a:solidFill>
              <a:effectLst/>
              <a:uLnTx/>
              <a:uFillTx/>
              <a:latin typeface="+mn-lt"/>
            </a:endParaRPr>
          </a:p>
        </p:txBody>
      </p:sp>
      <p:cxnSp>
        <p:nvCxnSpPr>
          <p:cNvPr id="46" name="Straight Connector 45"/>
          <p:cNvCxnSpPr/>
          <p:nvPr/>
        </p:nvCxnSpPr>
        <p:spPr bwMode="auto">
          <a:xfrm flipV="1">
            <a:off x="661987" y="1734974"/>
            <a:ext cx="242888" cy="600185"/>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a:cxnSpLocks/>
          </p:cNvCxnSpPr>
          <p:nvPr/>
        </p:nvCxnSpPr>
        <p:spPr bwMode="auto">
          <a:xfrm rot="-240000" flipV="1">
            <a:off x="2008200" y="2201688"/>
            <a:ext cx="657074" cy="324867"/>
          </a:xfrm>
          <a:prstGeom prst="line">
            <a:avLst/>
          </a:prstGeom>
          <a:solidFill>
            <a:schemeClr val="accent1"/>
          </a:solidFill>
          <a:ln w="19050" cap="flat" cmpd="sng" algn="ctr">
            <a:solidFill>
              <a:srgbClr val="C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oup 77"/>
          <p:cNvGrpSpPr/>
          <p:nvPr/>
        </p:nvGrpSpPr>
        <p:grpSpPr>
          <a:xfrm>
            <a:off x="567016" y="6090791"/>
            <a:ext cx="3108246" cy="404141"/>
            <a:chOff x="1220241" y="6025939"/>
            <a:chExt cx="3108246" cy="404141"/>
          </a:xfrm>
        </p:grpSpPr>
        <p:sp>
          <p:nvSpPr>
            <p:cNvPr id="56" name="TextBox 55">
              <a:extLst>
                <a:ext uri="{FF2B5EF4-FFF2-40B4-BE49-F238E27FC236}">
                  <a16:creationId xmlns:a16="http://schemas.microsoft.com/office/drawing/2014/main" id="{61A04BD4-BE49-4395-821A-73B90B2C1596}"/>
                </a:ext>
              </a:extLst>
            </p:cNvPr>
            <p:cNvSpPr txBox="1"/>
            <p:nvPr/>
          </p:nvSpPr>
          <p:spPr>
            <a:xfrm>
              <a:off x="1220241" y="602593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0.0</a:t>
              </a:r>
            </a:p>
          </p:txBody>
        </p:sp>
        <p:sp>
          <p:nvSpPr>
            <p:cNvPr id="57" name="TextBox 56">
              <a:extLst>
                <a:ext uri="{FF2B5EF4-FFF2-40B4-BE49-F238E27FC236}">
                  <a16:creationId xmlns:a16="http://schemas.microsoft.com/office/drawing/2014/main" id="{D6509649-F1D6-42AD-9E54-74AE48D37358}"/>
                </a:ext>
              </a:extLst>
            </p:cNvPr>
            <p:cNvSpPr txBox="1"/>
            <p:nvPr/>
          </p:nvSpPr>
          <p:spPr>
            <a:xfrm>
              <a:off x="1881669" y="602593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1.0</a:t>
              </a:r>
            </a:p>
          </p:txBody>
        </p:sp>
        <p:sp>
          <p:nvSpPr>
            <p:cNvPr id="58" name="TextBox 57">
              <a:extLst>
                <a:ext uri="{FF2B5EF4-FFF2-40B4-BE49-F238E27FC236}">
                  <a16:creationId xmlns:a16="http://schemas.microsoft.com/office/drawing/2014/main" id="{4491727D-547D-40EF-BA00-56372F6C6E3B}"/>
                </a:ext>
              </a:extLst>
            </p:cNvPr>
            <p:cNvSpPr txBox="1"/>
            <p:nvPr/>
          </p:nvSpPr>
          <p:spPr>
            <a:xfrm>
              <a:off x="2545765" y="602593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2.0</a:t>
              </a:r>
            </a:p>
          </p:txBody>
        </p:sp>
        <p:sp>
          <p:nvSpPr>
            <p:cNvPr id="59" name="TextBox 58">
              <a:extLst>
                <a:ext uri="{FF2B5EF4-FFF2-40B4-BE49-F238E27FC236}">
                  <a16:creationId xmlns:a16="http://schemas.microsoft.com/office/drawing/2014/main" id="{C50DE44B-F631-4163-92C9-71A92171CE6E}"/>
                </a:ext>
              </a:extLst>
            </p:cNvPr>
            <p:cNvSpPr txBox="1"/>
            <p:nvPr/>
          </p:nvSpPr>
          <p:spPr>
            <a:xfrm>
              <a:off x="3207195" y="602593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3.0</a:t>
              </a:r>
            </a:p>
          </p:txBody>
        </p:sp>
        <p:sp>
          <p:nvSpPr>
            <p:cNvPr id="60" name="TextBox 59">
              <a:extLst>
                <a:ext uri="{FF2B5EF4-FFF2-40B4-BE49-F238E27FC236}">
                  <a16:creationId xmlns:a16="http://schemas.microsoft.com/office/drawing/2014/main" id="{04DB6406-CE4D-4581-80E5-86579546E121}"/>
                </a:ext>
              </a:extLst>
            </p:cNvPr>
            <p:cNvSpPr txBox="1"/>
            <p:nvPr/>
          </p:nvSpPr>
          <p:spPr>
            <a:xfrm>
              <a:off x="3871287" y="602593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4.0</a:t>
              </a:r>
            </a:p>
          </p:txBody>
        </p:sp>
        <p:sp>
          <p:nvSpPr>
            <p:cNvPr id="61" name="TextBox 60">
              <a:extLst>
                <a:ext uri="{FF2B5EF4-FFF2-40B4-BE49-F238E27FC236}">
                  <a16:creationId xmlns:a16="http://schemas.microsoft.com/office/drawing/2014/main" id="{F97EFB21-D73C-498B-A8CA-CD3467121C17}"/>
                </a:ext>
              </a:extLst>
            </p:cNvPr>
            <p:cNvSpPr txBox="1"/>
            <p:nvPr/>
          </p:nvSpPr>
          <p:spPr>
            <a:xfrm>
              <a:off x="3541802" y="6122303"/>
              <a:ext cx="457200" cy="307777"/>
            </a:xfrm>
            <a:prstGeom prst="rect">
              <a:avLst/>
            </a:prstGeom>
            <a:noFill/>
          </p:spPr>
          <p:txBody>
            <a:bodyPr wrap="square" rtlCol="0">
              <a:spAutoFit/>
            </a:bodyPr>
            <a:lstStyle/>
            <a:p>
              <a:pPr algn="ctr"/>
              <a:r>
                <a:rPr lang="en-US" sz="1400" i="1" dirty="0">
                  <a:solidFill>
                    <a:srgbClr val="000000"/>
                  </a:solidFill>
                  <a:latin typeface="Arial" panose="020B0604020202020204" pitchFamily="34" charset="0"/>
                  <a:cs typeface="Arial" panose="020B0604020202020204" pitchFamily="34" charset="0"/>
                </a:rPr>
                <a:t>U*</a:t>
              </a:r>
            </a:p>
          </p:txBody>
        </p:sp>
      </p:grpSp>
      <p:grpSp>
        <p:nvGrpSpPr>
          <p:cNvPr id="86" name="Group 85"/>
          <p:cNvGrpSpPr/>
          <p:nvPr/>
        </p:nvGrpSpPr>
        <p:grpSpPr>
          <a:xfrm>
            <a:off x="-1127" y="3751933"/>
            <a:ext cx="524549" cy="2448256"/>
            <a:chOff x="697731" y="3744278"/>
            <a:chExt cx="524549" cy="2448256"/>
          </a:xfrm>
        </p:grpSpPr>
        <p:sp>
          <p:nvSpPr>
            <p:cNvPr id="54" name="TextBox 53">
              <a:extLst>
                <a:ext uri="{FF2B5EF4-FFF2-40B4-BE49-F238E27FC236}">
                  <a16:creationId xmlns:a16="http://schemas.microsoft.com/office/drawing/2014/main" id="{DB30E6DD-A8B8-4EDE-8467-F8E8DE62C400}"/>
                </a:ext>
              </a:extLst>
            </p:cNvPr>
            <p:cNvSpPr txBox="1"/>
            <p:nvPr/>
          </p:nvSpPr>
          <p:spPr>
            <a:xfrm>
              <a:off x="697731" y="3888011"/>
              <a:ext cx="293670" cy="307777"/>
            </a:xfrm>
            <a:prstGeom prst="rect">
              <a:avLst/>
            </a:prstGeom>
            <a:noFill/>
          </p:spPr>
          <p:txBody>
            <a:bodyPr wrap="none" rtlCol="0" anchor="ctr">
              <a:spAutoFit/>
            </a:bodyPr>
            <a:lstStyle/>
            <a:p>
              <a:pPr algn="ctr"/>
              <a:r>
                <a:rPr lang="en-US" sz="1400" i="1" dirty="0">
                  <a:solidFill>
                    <a:schemeClr val="tx1"/>
                  </a:solidFill>
                  <a:sym typeface="Symbol" panose="05050102010706020507" pitchFamily="18" charset="2"/>
                </a:rPr>
                <a:t></a:t>
              </a:r>
              <a:endParaRPr lang="en-US" sz="1400" i="1" dirty="0">
                <a:solidFill>
                  <a:schemeClr val="tx1"/>
                </a:solidFill>
              </a:endParaRPr>
            </a:p>
          </p:txBody>
        </p:sp>
        <p:sp>
          <p:nvSpPr>
            <p:cNvPr id="55" name="TextBox 54">
              <a:extLst>
                <a:ext uri="{FF2B5EF4-FFF2-40B4-BE49-F238E27FC236}">
                  <a16:creationId xmlns:a16="http://schemas.microsoft.com/office/drawing/2014/main" id="{2C2A8059-0B06-400F-AA52-1E86D86E2C1F}"/>
                </a:ext>
              </a:extLst>
            </p:cNvPr>
            <p:cNvSpPr txBox="1"/>
            <p:nvPr/>
          </p:nvSpPr>
          <p:spPr>
            <a:xfrm>
              <a:off x="765080" y="4851468"/>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0.0</a:t>
              </a:r>
            </a:p>
          </p:txBody>
        </p:sp>
        <p:sp>
          <p:nvSpPr>
            <p:cNvPr id="62" name="TextBox 61">
              <a:extLst>
                <a:ext uri="{FF2B5EF4-FFF2-40B4-BE49-F238E27FC236}">
                  <a16:creationId xmlns:a16="http://schemas.microsoft.com/office/drawing/2014/main" id="{24C7AB5C-18DF-49AC-B915-9EBE4857EA68}"/>
                </a:ext>
              </a:extLst>
            </p:cNvPr>
            <p:cNvSpPr txBox="1"/>
            <p:nvPr/>
          </p:nvSpPr>
          <p:spPr>
            <a:xfrm>
              <a:off x="765080" y="5222551"/>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-2.0</a:t>
              </a:r>
            </a:p>
          </p:txBody>
        </p:sp>
        <p:sp>
          <p:nvSpPr>
            <p:cNvPr id="63" name="TextBox 62">
              <a:extLst>
                <a:ext uri="{FF2B5EF4-FFF2-40B4-BE49-F238E27FC236}">
                  <a16:creationId xmlns:a16="http://schemas.microsoft.com/office/drawing/2014/main" id="{CD62ABED-96E1-4BA6-A958-0D1BB4167DB8}"/>
                </a:ext>
              </a:extLst>
            </p:cNvPr>
            <p:cNvSpPr txBox="1"/>
            <p:nvPr/>
          </p:nvSpPr>
          <p:spPr>
            <a:xfrm>
              <a:off x="765080" y="5593635"/>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-4.0</a:t>
              </a:r>
            </a:p>
          </p:txBody>
        </p:sp>
        <p:sp>
          <p:nvSpPr>
            <p:cNvPr id="64" name="TextBox 63">
              <a:extLst>
                <a:ext uri="{FF2B5EF4-FFF2-40B4-BE49-F238E27FC236}">
                  <a16:creationId xmlns:a16="http://schemas.microsoft.com/office/drawing/2014/main" id="{77F8AD52-7616-4EE7-8674-737ED24A76D8}"/>
                </a:ext>
              </a:extLst>
            </p:cNvPr>
            <p:cNvSpPr txBox="1"/>
            <p:nvPr/>
          </p:nvSpPr>
          <p:spPr>
            <a:xfrm>
              <a:off x="765080" y="5961702"/>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-6.0</a:t>
              </a:r>
            </a:p>
          </p:txBody>
        </p:sp>
        <p:sp>
          <p:nvSpPr>
            <p:cNvPr id="65" name="TextBox 64">
              <a:extLst>
                <a:ext uri="{FF2B5EF4-FFF2-40B4-BE49-F238E27FC236}">
                  <a16:creationId xmlns:a16="http://schemas.microsoft.com/office/drawing/2014/main" id="{8D3E413C-F4F7-47C0-8341-F9208B7A5589}"/>
                </a:ext>
              </a:extLst>
            </p:cNvPr>
            <p:cNvSpPr txBox="1"/>
            <p:nvPr/>
          </p:nvSpPr>
          <p:spPr>
            <a:xfrm>
              <a:off x="765080" y="3744278"/>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6.0</a:t>
              </a:r>
            </a:p>
          </p:txBody>
        </p:sp>
        <p:sp>
          <p:nvSpPr>
            <p:cNvPr id="66" name="TextBox 65">
              <a:extLst>
                <a:ext uri="{FF2B5EF4-FFF2-40B4-BE49-F238E27FC236}">
                  <a16:creationId xmlns:a16="http://schemas.microsoft.com/office/drawing/2014/main" id="{4C30EE9B-4D3D-4336-ABCB-1EC40AD9CE02}"/>
                </a:ext>
              </a:extLst>
            </p:cNvPr>
            <p:cNvSpPr txBox="1"/>
            <p:nvPr/>
          </p:nvSpPr>
          <p:spPr>
            <a:xfrm>
              <a:off x="765080" y="4115333"/>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4.0</a:t>
              </a:r>
            </a:p>
          </p:txBody>
        </p:sp>
        <p:sp>
          <p:nvSpPr>
            <p:cNvPr id="67" name="TextBox 66">
              <a:extLst>
                <a:ext uri="{FF2B5EF4-FFF2-40B4-BE49-F238E27FC236}">
                  <a16:creationId xmlns:a16="http://schemas.microsoft.com/office/drawing/2014/main" id="{0D78BCF6-4C41-4046-BA13-31C1CADE4D02}"/>
                </a:ext>
              </a:extLst>
            </p:cNvPr>
            <p:cNvSpPr txBox="1"/>
            <p:nvPr/>
          </p:nvSpPr>
          <p:spPr>
            <a:xfrm>
              <a:off x="765080" y="4480381"/>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2.0</a:t>
              </a:r>
            </a:p>
          </p:txBody>
        </p:sp>
      </p:grpSp>
      <p:pic>
        <p:nvPicPr>
          <p:cNvPr id="77" name="Picture 76"/>
          <p:cNvPicPr>
            <a:picLocks noChangeAspect="1"/>
          </p:cNvPicPr>
          <p:nvPr/>
        </p:nvPicPr>
        <p:blipFill>
          <a:blip r:embed="rId8"/>
          <a:stretch>
            <a:fillRect/>
          </a:stretch>
        </p:blipFill>
        <p:spPr>
          <a:xfrm>
            <a:off x="6717531" y="1026212"/>
            <a:ext cx="1202080" cy="310896"/>
          </a:xfrm>
          <a:prstGeom prst="rect">
            <a:avLst/>
          </a:prstGeom>
        </p:spPr>
      </p:pic>
      <p:pic>
        <p:nvPicPr>
          <p:cNvPr id="139" name="Picture 138"/>
          <p:cNvPicPr>
            <a:picLocks noChangeAspect="1"/>
          </p:cNvPicPr>
          <p:nvPr/>
        </p:nvPicPr>
        <p:blipFill>
          <a:blip r:embed="rId9"/>
          <a:stretch>
            <a:fillRect/>
          </a:stretch>
        </p:blipFill>
        <p:spPr>
          <a:xfrm>
            <a:off x="7259244" y="3284457"/>
            <a:ext cx="1958031" cy="2346960"/>
          </a:xfrm>
          <a:prstGeom prst="rect">
            <a:avLst/>
          </a:prstGeom>
        </p:spPr>
      </p:pic>
      <p:pic>
        <p:nvPicPr>
          <p:cNvPr id="140" name="Picture 139"/>
          <p:cNvPicPr>
            <a:picLocks noChangeAspect="1"/>
          </p:cNvPicPr>
          <p:nvPr/>
        </p:nvPicPr>
        <p:blipFill>
          <a:blip r:embed="rId10"/>
          <a:stretch>
            <a:fillRect/>
          </a:stretch>
        </p:blipFill>
        <p:spPr>
          <a:xfrm>
            <a:off x="2881456" y="3437805"/>
            <a:ext cx="2074105" cy="2034594"/>
          </a:xfrm>
          <a:prstGeom prst="rect">
            <a:avLst/>
          </a:prstGeom>
        </p:spPr>
      </p:pic>
      <p:sp>
        <p:nvSpPr>
          <p:cNvPr id="143" name="Text Box 33">
            <a:extLst>
              <a:ext uri="{FF2B5EF4-FFF2-40B4-BE49-F238E27FC236}">
                <a16:creationId xmlns:a16="http://schemas.microsoft.com/office/drawing/2014/main" id="{C1CC72F1-9B97-4B88-ABA3-2643A5170CE1}"/>
              </a:ext>
            </a:extLst>
          </p:cNvPr>
          <p:cNvSpPr txBox="1">
            <a:spLocks noChangeArrowheads="1"/>
          </p:cNvSpPr>
          <p:nvPr/>
        </p:nvSpPr>
        <p:spPr bwMode="auto">
          <a:xfrm>
            <a:off x="990158" y="3314483"/>
            <a:ext cx="2560548" cy="523220"/>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dirty="0">
                <a:solidFill>
                  <a:srgbClr val="0B00A0"/>
                </a:solidFill>
                <a:latin typeface="+mn-lt"/>
              </a:rPr>
              <a:t>Outer Scaling</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dirty="0">
                <a:latin typeface="+mn-lt"/>
              </a:rPr>
              <a:t>(</a:t>
            </a:r>
            <a:r>
              <a:rPr lang="en-US" sz="1400" kern="0" dirty="0" err="1">
                <a:latin typeface="+mn-lt"/>
              </a:rPr>
              <a:t>Schatzman</a:t>
            </a:r>
            <a:r>
              <a:rPr lang="en-US" sz="1400" kern="0" dirty="0">
                <a:latin typeface="+mn-lt"/>
              </a:rPr>
              <a:t> </a:t>
            </a:r>
            <a:r>
              <a:rPr kumimoji="0" lang="en-US" sz="1400" b="0" i="0" u="none" strike="noStrike" kern="0" cap="none" spc="0" normalizeH="0" baseline="0" noProof="0" dirty="0">
                <a:ln>
                  <a:noFill/>
                </a:ln>
                <a:effectLst/>
                <a:uLnTx/>
                <a:uFillTx/>
                <a:latin typeface="+mn-lt"/>
              </a:rPr>
              <a:t>&amp; Thomas, 2017)</a:t>
            </a:r>
            <a:endParaRPr kumimoji="0" lang="en-US" sz="1400" b="0" i="0" u="none" strike="noStrike" kern="0" cap="none" spc="0" normalizeH="0" baseline="0" noProof="0" dirty="0">
              <a:ln>
                <a:noFill/>
              </a:ln>
              <a:solidFill>
                <a:srgbClr val="0B00A0"/>
              </a:solidFill>
              <a:effectLst/>
              <a:uLnTx/>
              <a:uFillTx/>
              <a:latin typeface="+mn-lt"/>
            </a:endParaRPr>
          </a:p>
        </p:txBody>
      </p:sp>
      <p:sp>
        <p:nvSpPr>
          <p:cNvPr id="144" name="Text Box 33">
            <a:extLst>
              <a:ext uri="{FF2B5EF4-FFF2-40B4-BE49-F238E27FC236}">
                <a16:creationId xmlns:a16="http://schemas.microsoft.com/office/drawing/2014/main" id="{C1CC72F1-9B97-4B88-ABA3-2643A5170CE1}"/>
              </a:ext>
            </a:extLst>
          </p:cNvPr>
          <p:cNvSpPr txBox="1">
            <a:spLocks noChangeArrowheads="1"/>
          </p:cNvSpPr>
          <p:nvPr/>
        </p:nvSpPr>
        <p:spPr bwMode="auto">
          <a:xfrm>
            <a:off x="5892728" y="3422205"/>
            <a:ext cx="2369961" cy="307777"/>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dirty="0">
                <a:solidFill>
                  <a:srgbClr val="0B00A0"/>
                </a:solidFill>
                <a:latin typeface="+mn-lt"/>
              </a:rPr>
              <a:t>Inner/Outer Scaling</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EC40A7C-546E-401E-BA0B-90596885B915}"/>
                  </a:ext>
                </a:extLst>
              </p:cNvPr>
              <p:cNvSpPr txBox="1"/>
              <p:nvPr/>
            </p:nvSpPr>
            <p:spPr>
              <a:xfrm>
                <a:off x="7653266" y="1885415"/>
                <a:ext cx="1326868" cy="50289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1400" i="1" smtClean="0">
                          <a:solidFill>
                            <a:schemeClr val="tx1"/>
                          </a:solidFill>
                          <a:latin typeface="Cambria Math" panose="02040503050406030204" pitchFamily="18" charset="0"/>
                          <a:sym typeface="Symbol" panose="05050102010706020507" pitchFamily="18" charset="2"/>
                        </a:rPr>
                        <m:t></m:t>
                      </m:r>
                      <m:r>
                        <a:rPr lang="en-US" sz="1400" b="0" i="1" smtClean="0">
                          <a:solidFill>
                            <a:schemeClr val="tx1"/>
                          </a:solidFill>
                          <a:latin typeface="Cambria Math" panose="02040503050406030204" pitchFamily="18" charset="0"/>
                          <a:sym typeface="Symbol" panose="05050102010706020507" pitchFamily="18" charset="2"/>
                        </a:rPr>
                        <m:t>=</m:t>
                      </m:r>
                      <m:f>
                        <m:fPr>
                          <m:ctrlPr>
                            <a:rPr lang="en-US" sz="1400" b="0" i="1" smtClean="0">
                              <a:solidFill>
                                <a:schemeClr val="tx1"/>
                              </a:solidFill>
                              <a:latin typeface="Cambria Math" panose="02040503050406030204" pitchFamily="18" charset="0"/>
                              <a:sym typeface="Symbol" panose="05050102010706020507" pitchFamily="18" charset="2"/>
                            </a:rPr>
                          </m:ctrlPr>
                        </m:fPr>
                        <m:num>
                          <m:sSub>
                            <m:sSubPr>
                              <m:ctrlPr>
                                <a:rPr lang="en-US" sz="1400" b="0" i="1" smtClean="0">
                                  <a:solidFill>
                                    <a:schemeClr val="tx1"/>
                                  </a:solidFill>
                                  <a:latin typeface="Cambria Math" panose="02040503050406030204" pitchFamily="18" charset="0"/>
                                  <a:sym typeface="Symbol" panose="05050102010706020507" pitchFamily="18" charset="2"/>
                                </a:rPr>
                              </m:ctrlPr>
                            </m:sSubPr>
                            <m:e>
                              <m:r>
                                <a:rPr lang="en-US" sz="1400" b="0" i="1" smtClean="0">
                                  <a:solidFill>
                                    <a:schemeClr val="tx1"/>
                                  </a:solidFill>
                                  <a:latin typeface="Cambria Math" panose="02040503050406030204" pitchFamily="18" charset="0"/>
                                  <a:sym typeface="Symbol" panose="05050102010706020507" pitchFamily="18" charset="2"/>
                                </a:rPr>
                                <m:t>𝑦</m:t>
                              </m:r>
                            </m:e>
                            <m:sub/>
                          </m:sSub>
                          <m:r>
                            <a:rPr lang="en-US" sz="1400" b="0" i="1" smtClean="0">
                              <a:solidFill>
                                <a:schemeClr val="tx1"/>
                              </a:solidFill>
                              <a:latin typeface="Cambria Math" panose="02040503050406030204" pitchFamily="18" charset="0"/>
                              <a:sym typeface="Symbol" panose="05050102010706020507" pitchFamily="18" charset="2"/>
                            </a:rPr>
                            <m:t>−</m:t>
                          </m:r>
                          <m:sSub>
                            <m:sSubPr>
                              <m:ctrlPr>
                                <a:rPr lang="en-US" sz="1400" b="0" i="1" smtClean="0">
                                  <a:solidFill>
                                    <a:schemeClr val="tx1"/>
                                  </a:solidFill>
                                  <a:latin typeface="Cambria Math" panose="02040503050406030204" pitchFamily="18" charset="0"/>
                                  <a:sym typeface="Symbol" panose="05050102010706020507" pitchFamily="18" charset="2"/>
                                </a:rPr>
                              </m:ctrlPr>
                            </m:sSubPr>
                            <m:e>
                              <m:r>
                                <a:rPr lang="en-US" sz="1400" b="0" i="1" smtClean="0">
                                  <a:solidFill>
                                    <a:schemeClr val="tx1"/>
                                  </a:solidFill>
                                  <a:latin typeface="Cambria Math" panose="02040503050406030204" pitchFamily="18" charset="0"/>
                                  <a:sym typeface="Symbol" panose="05050102010706020507" pitchFamily="18" charset="2"/>
                                </a:rPr>
                                <m:t>𝑦</m:t>
                              </m:r>
                            </m:e>
                            <m:sub>
                              <m:r>
                                <a:rPr lang="en-US" sz="1400" b="0" i="1" smtClean="0">
                                  <a:solidFill>
                                    <a:schemeClr val="tx1"/>
                                  </a:solidFill>
                                  <a:latin typeface="Cambria Math" panose="02040503050406030204" pitchFamily="18" charset="0"/>
                                  <a:sym typeface="Symbol" panose="05050102010706020507" pitchFamily="18" charset="2"/>
                                </a:rPr>
                                <m:t>𝑝</m:t>
                              </m:r>
                            </m:sub>
                          </m:sSub>
                        </m:num>
                        <m:den>
                          <m:sSub>
                            <m:sSubPr>
                              <m:ctrlPr>
                                <a:rPr lang="en-US" sz="1400" b="0" i="1" smtClean="0">
                                  <a:solidFill>
                                    <a:schemeClr val="tx1"/>
                                  </a:solidFill>
                                  <a:latin typeface="Cambria Math" panose="02040503050406030204" pitchFamily="18" charset="0"/>
                                  <a:sym typeface="Symbol" panose="05050102010706020507" pitchFamily="18" charset="2"/>
                                </a:rPr>
                              </m:ctrlPr>
                            </m:sSubPr>
                            <m:e>
                              <m:r>
                                <m:rPr>
                                  <m:sty m:val="p"/>
                                </m:rPr>
                                <a:rPr lang="el-GR" sz="1400" b="0" i="1" smtClean="0">
                                  <a:solidFill>
                                    <a:schemeClr val="tx1"/>
                                  </a:solidFill>
                                  <a:latin typeface="Cambria Math" panose="02040503050406030204" pitchFamily="18" charset="0"/>
                                  <a:sym typeface="Symbol" panose="05050102010706020507" pitchFamily="18" charset="2"/>
                                </a:rPr>
                                <m:t>δ</m:t>
                              </m:r>
                            </m:e>
                            <m:sub>
                              <m:r>
                                <a:rPr lang="en-US" sz="1400" b="0" i="1" smtClean="0">
                                  <a:solidFill>
                                    <a:schemeClr val="tx1"/>
                                  </a:solidFill>
                                  <a:latin typeface="Cambria Math" panose="02040503050406030204" pitchFamily="18" charset="0"/>
                                  <a:sym typeface="Symbol" panose="05050102010706020507" pitchFamily="18" charset="2"/>
                                </a:rPr>
                                <m:t>𝑤</m:t>
                              </m:r>
                            </m:sub>
                          </m:sSub>
                        </m:den>
                      </m:f>
                    </m:oMath>
                  </m:oMathPara>
                </a14:m>
                <a:endParaRPr lang="en-US" sz="1400" i="1" dirty="0">
                  <a:solidFill>
                    <a:schemeClr val="tx1"/>
                  </a:solidFill>
                </a:endParaRPr>
              </a:p>
            </p:txBody>
          </p:sp>
        </mc:Choice>
        <mc:Fallback xmlns="">
          <p:sp>
            <p:nvSpPr>
              <p:cNvPr id="68" name="TextBox 67">
                <a:extLst>
                  <a:ext uri="{FF2B5EF4-FFF2-40B4-BE49-F238E27FC236}">
                    <a16:creationId xmlns:a16="http://schemas.microsoft.com/office/drawing/2014/main" id="{9EC40A7C-546E-401E-BA0B-90596885B915}"/>
                  </a:ext>
                </a:extLst>
              </p:cNvPr>
              <p:cNvSpPr txBox="1">
                <a:spLocks noRot="1" noChangeAspect="1" noMove="1" noResize="1" noEditPoints="1" noAdjustHandles="1" noChangeArrowheads="1" noChangeShapeType="1" noTextEdit="1"/>
              </p:cNvSpPr>
              <p:nvPr/>
            </p:nvSpPr>
            <p:spPr>
              <a:xfrm>
                <a:off x="7653266" y="1885415"/>
                <a:ext cx="1326868" cy="502895"/>
              </a:xfrm>
              <a:prstGeom prst="rect">
                <a:avLst/>
              </a:prstGeom>
              <a:blipFill>
                <a:blip r:embed="rId11"/>
                <a:stretch>
                  <a:fillRect/>
                </a:stretch>
              </a:blipFill>
            </p:spPr>
            <p:txBody>
              <a:bodyPr/>
              <a:lstStyle/>
              <a:p>
                <a:r>
                  <a:rPr lang="en-US">
                    <a:noFill/>
                  </a:rPr>
                  <a:t> </a:t>
                </a:r>
              </a:p>
            </p:txBody>
          </p:sp>
        </mc:Fallback>
      </mc:AlternateContent>
      <p:grpSp>
        <p:nvGrpSpPr>
          <p:cNvPr id="70" name="Group 69">
            <a:extLst>
              <a:ext uri="{FF2B5EF4-FFF2-40B4-BE49-F238E27FC236}">
                <a16:creationId xmlns:a16="http://schemas.microsoft.com/office/drawing/2014/main" id="{E4A72B17-16DA-4DED-8878-EC8FD66D7F44}"/>
              </a:ext>
            </a:extLst>
          </p:cNvPr>
          <p:cNvGrpSpPr/>
          <p:nvPr/>
        </p:nvGrpSpPr>
        <p:grpSpPr>
          <a:xfrm>
            <a:off x="5019319" y="3777254"/>
            <a:ext cx="524549" cy="2448256"/>
            <a:chOff x="697731" y="3744278"/>
            <a:chExt cx="524549" cy="2448256"/>
          </a:xfrm>
        </p:grpSpPr>
        <p:sp>
          <p:nvSpPr>
            <p:cNvPr id="71" name="TextBox 70">
              <a:extLst>
                <a:ext uri="{FF2B5EF4-FFF2-40B4-BE49-F238E27FC236}">
                  <a16:creationId xmlns:a16="http://schemas.microsoft.com/office/drawing/2014/main" id="{07111E06-228B-4E31-BAB3-1D0B7FFBBBB1}"/>
                </a:ext>
              </a:extLst>
            </p:cNvPr>
            <p:cNvSpPr txBox="1"/>
            <p:nvPr/>
          </p:nvSpPr>
          <p:spPr>
            <a:xfrm>
              <a:off x="697731" y="3888011"/>
              <a:ext cx="293670" cy="307777"/>
            </a:xfrm>
            <a:prstGeom prst="rect">
              <a:avLst/>
            </a:prstGeom>
            <a:noFill/>
          </p:spPr>
          <p:txBody>
            <a:bodyPr wrap="none" rtlCol="0" anchor="ctr">
              <a:spAutoFit/>
            </a:bodyPr>
            <a:lstStyle/>
            <a:p>
              <a:pPr algn="ctr"/>
              <a:r>
                <a:rPr lang="en-US" sz="1400" i="1" dirty="0">
                  <a:solidFill>
                    <a:schemeClr val="tx1"/>
                  </a:solidFill>
                  <a:sym typeface="Symbol" panose="05050102010706020507" pitchFamily="18" charset="2"/>
                </a:rPr>
                <a:t></a:t>
              </a:r>
              <a:endParaRPr lang="en-US" sz="1400" i="1" dirty="0">
                <a:solidFill>
                  <a:schemeClr val="tx1"/>
                </a:solidFill>
              </a:endParaRPr>
            </a:p>
          </p:txBody>
        </p:sp>
        <p:sp>
          <p:nvSpPr>
            <p:cNvPr id="72" name="TextBox 71">
              <a:extLst>
                <a:ext uri="{FF2B5EF4-FFF2-40B4-BE49-F238E27FC236}">
                  <a16:creationId xmlns:a16="http://schemas.microsoft.com/office/drawing/2014/main" id="{8FC4175E-79C2-4B33-9228-A679A6B60440}"/>
                </a:ext>
              </a:extLst>
            </p:cNvPr>
            <p:cNvSpPr txBox="1"/>
            <p:nvPr/>
          </p:nvSpPr>
          <p:spPr>
            <a:xfrm>
              <a:off x="765080" y="4851468"/>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0.0</a:t>
              </a:r>
            </a:p>
          </p:txBody>
        </p:sp>
        <p:sp>
          <p:nvSpPr>
            <p:cNvPr id="73" name="TextBox 72">
              <a:extLst>
                <a:ext uri="{FF2B5EF4-FFF2-40B4-BE49-F238E27FC236}">
                  <a16:creationId xmlns:a16="http://schemas.microsoft.com/office/drawing/2014/main" id="{7F6F67F9-757F-4F25-80D3-3B5057D59F6A}"/>
                </a:ext>
              </a:extLst>
            </p:cNvPr>
            <p:cNvSpPr txBox="1"/>
            <p:nvPr/>
          </p:nvSpPr>
          <p:spPr>
            <a:xfrm>
              <a:off x="765080" y="5222551"/>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-2.0</a:t>
              </a:r>
            </a:p>
          </p:txBody>
        </p:sp>
        <p:sp>
          <p:nvSpPr>
            <p:cNvPr id="74" name="TextBox 73">
              <a:extLst>
                <a:ext uri="{FF2B5EF4-FFF2-40B4-BE49-F238E27FC236}">
                  <a16:creationId xmlns:a16="http://schemas.microsoft.com/office/drawing/2014/main" id="{894794E0-1FD5-4BDB-8857-EB972E327B1D}"/>
                </a:ext>
              </a:extLst>
            </p:cNvPr>
            <p:cNvSpPr txBox="1"/>
            <p:nvPr/>
          </p:nvSpPr>
          <p:spPr>
            <a:xfrm>
              <a:off x="765080" y="5593635"/>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-4.0</a:t>
              </a:r>
            </a:p>
          </p:txBody>
        </p:sp>
        <p:sp>
          <p:nvSpPr>
            <p:cNvPr id="75" name="TextBox 74">
              <a:extLst>
                <a:ext uri="{FF2B5EF4-FFF2-40B4-BE49-F238E27FC236}">
                  <a16:creationId xmlns:a16="http://schemas.microsoft.com/office/drawing/2014/main" id="{BC2AD7F6-EEFA-4B3F-AACF-A5B6C885EBCF}"/>
                </a:ext>
              </a:extLst>
            </p:cNvPr>
            <p:cNvSpPr txBox="1"/>
            <p:nvPr/>
          </p:nvSpPr>
          <p:spPr>
            <a:xfrm>
              <a:off x="765080" y="5961702"/>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-6.0</a:t>
              </a:r>
            </a:p>
          </p:txBody>
        </p:sp>
        <p:sp>
          <p:nvSpPr>
            <p:cNvPr id="76" name="TextBox 75">
              <a:extLst>
                <a:ext uri="{FF2B5EF4-FFF2-40B4-BE49-F238E27FC236}">
                  <a16:creationId xmlns:a16="http://schemas.microsoft.com/office/drawing/2014/main" id="{E8E4FB5D-F901-4CAB-AF3C-83D767390B88}"/>
                </a:ext>
              </a:extLst>
            </p:cNvPr>
            <p:cNvSpPr txBox="1"/>
            <p:nvPr/>
          </p:nvSpPr>
          <p:spPr>
            <a:xfrm>
              <a:off x="765080" y="3744278"/>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6.0</a:t>
              </a:r>
            </a:p>
          </p:txBody>
        </p:sp>
        <p:sp>
          <p:nvSpPr>
            <p:cNvPr id="87" name="TextBox 86">
              <a:extLst>
                <a:ext uri="{FF2B5EF4-FFF2-40B4-BE49-F238E27FC236}">
                  <a16:creationId xmlns:a16="http://schemas.microsoft.com/office/drawing/2014/main" id="{B75E8916-35CF-4E5B-AADD-EC04B56D9231}"/>
                </a:ext>
              </a:extLst>
            </p:cNvPr>
            <p:cNvSpPr txBox="1"/>
            <p:nvPr/>
          </p:nvSpPr>
          <p:spPr>
            <a:xfrm>
              <a:off x="765080" y="4115333"/>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4.0</a:t>
              </a:r>
            </a:p>
          </p:txBody>
        </p:sp>
        <p:sp>
          <p:nvSpPr>
            <p:cNvPr id="88" name="TextBox 87">
              <a:extLst>
                <a:ext uri="{FF2B5EF4-FFF2-40B4-BE49-F238E27FC236}">
                  <a16:creationId xmlns:a16="http://schemas.microsoft.com/office/drawing/2014/main" id="{00713637-FCF8-4B17-99AC-183FBCFFBFE4}"/>
                </a:ext>
              </a:extLst>
            </p:cNvPr>
            <p:cNvSpPr txBox="1"/>
            <p:nvPr/>
          </p:nvSpPr>
          <p:spPr>
            <a:xfrm>
              <a:off x="765080" y="4480381"/>
              <a:ext cx="457200"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cs typeface="Arial" charset="0"/>
                </a:rPr>
                <a:t>2.0</a:t>
              </a:r>
            </a:p>
          </p:txBody>
        </p:sp>
      </p:grpSp>
      <p:grpSp>
        <p:nvGrpSpPr>
          <p:cNvPr id="89" name="Group 88">
            <a:extLst>
              <a:ext uri="{FF2B5EF4-FFF2-40B4-BE49-F238E27FC236}">
                <a16:creationId xmlns:a16="http://schemas.microsoft.com/office/drawing/2014/main" id="{A6091326-171C-40AE-8B04-E6F9DE46E4A1}"/>
              </a:ext>
            </a:extLst>
          </p:cNvPr>
          <p:cNvGrpSpPr/>
          <p:nvPr/>
        </p:nvGrpSpPr>
        <p:grpSpPr>
          <a:xfrm>
            <a:off x="5597538" y="6098475"/>
            <a:ext cx="3108246" cy="404141"/>
            <a:chOff x="1220241" y="6025939"/>
            <a:chExt cx="3108246" cy="404141"/>
          </a:xfrm>
        </p:grpSpPr>
        <p:sp>
          <p:nvSpPr>
            <p:cNvPr id="90" name="TextBox 89">
              <a:extLst>
                <a:ext uri="{FF2B5EF4-FFF2-40B4-BE49-F238E27FC236}">
                  <a16:creationId xmlns:a16="http://schemas.microsoft.com/office/drawing/2014/main" id="{B10FB48E-2E57-4FDE-A759-20C59D91EE68}"/>
                </a:ext>
              </a:extLst>
            </p:cNvPr>
            <p:cNvSpPr txBox="1"/>
            <p:nvPr/>
          </p:nvSpPr>
          <p:spPr>
            <a:xfrm>
              <a:off x="1220241" y="602593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0.0</a:t>
              </a:r>
            </a:p>
          </p:txBody>
        </p:sp>
        <p:sp>
          <p:nvSpPr>
            <p:cNvPr id="91" name="TextBox 90">
              <a:extLst>
                <a:ext uri="{FF2B5EF4-FFF2-40B4-BE49-F238E27FC236}">
                  <a16:creationId xmlns:a16="http://schemas.microsoft.com/office/drawing/2014/main" id="{D928E4C9-2AC6-4180-A2E8-8CE74A30534D}"/>
                </a:ext>
              </a:extLst>
            </p:cNvPr>
            <p:cNvSpPr txBox="1"/>
            <p:nvPr/>
          </p:nvSpPr>
          <p:spPr>
            <a:xfrm>
              <a:off x="1881669" y="602593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1.0</a:t>
              </a:r>
            </a:p>
          </p:txBody>
        </p:sp>
        <p:sp>
          <p:nvSpPr>
            <p:cNvPr id="92" name="TextBox 91">
              <a:extLst>
                <a:ext uri="{FF2B5EF4-FFF2-40B4-BE49-F238E27FC236}">
                  <a16:creationId xmlns:a16="http://schemas.microsoft.com/office/drawing/2014/main" id="{00E0DAF5-85CF-4FCD-9EBB-F76905947EA8}"/>
                </a:ext>
              </a:extLst>
            </p:cNvPr>
            <p:cNvSpPr txBox="1"/>
            <p:nvPr/>
          </p:nvSpPr>
          <p:spPr>
            <a:xfrm>
              <a:off x="2545765" y="602593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2.0</a:t>
              </a:r>
            </a:p>
          </p:txBody>
        </p:sp>
        <p:sp>
          <p:nvSpPr>
            <p:cNvPr id="93" name="TextBox 92">
              <a:extLst>
                <a:ext uri="{FF2B5EF4-FFF2-40B4-BE49-F238E27FC236}">
                  <a16:creationId xmlns:a16="http://schemas.microsoft.com/office/drawing/2014/main" id="{80C60A60-7BA9-4BB5-A17C-6DC7595EE263}"/>
                </a:ext>
              </a:extLst>
            </p:cNvPr>
            <p:cNvSpPr txBox="1"/>
            <p:nvPr/>
          </p:nvSpPr>
          <p:spPr>
            <a:xfrm>
              <a:off x="3207195" y="602593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3.0</a:t>
              </a:r>
            </a:p>
          </p:txBody>
        </p:sp>
        <p:sp>
          <p:nvSpPr>
            <p:cNvPr id="94" name="TextBox 93">
              <a:extLst>
                <a:ext uri="{FF2B5EF4-FFF2-40B4-BE49-F238E27FC236}">
                  <a16:creationId xmlns:a16="http://schemas.microsoft.com/office/drawing/2014/main" id="{4C4D1EBC-3A8F-4BE7-B293-593E6D170518}"/>
                </a:ext>
              </a:extLst>
            </p:cNvPr>
            <p:cNvSpPr txBox="1"/>
            <p:nvPr/>
          </p:nvSpPr>
          <p:spPr>
            <a:xfrm>
              <a:off x="3871287" y="6025939"/>
              <a:ext cx="457200" cy="230832"/>
            </a:xfrm>
            <a:prstGeom prst="rect">
              <a:avLst/>
            </a:prstGeom>
            <a:noFill/>
          </p:spPr>
          <p:txBody>
            <a:bodyPr wrap="square" rtlCol="0">
              <a:spAutoFit/>
            </a:bodyPr>
            <a:lstStyle/>
            <a:p>
              <a:pPr algn="ctr"/>
              <a:r>
                <a:rPr lang="en-US" sz="900" dirty="0">
                  <a:solidFill>
                    <a:srgbClr val="000000"/>
                  </a:solidFill>
                  <a:latin typeface="Arial"/>
                  <a:cs typeface="Arial" charset="0"/>
                </a:rPr>
                <a:t>4.0</a:t>
              </a:r>
            </a:p>
          </p:txBody>
        </p:sp>
        <p:sp>
          <p:nvSpPr>
            <p:cNvPr id="95" name="TextBox 94">
              <a:extLst>
                <a:ext uri="{FF2B5EF4-FFF2-40B4-BE49-F238E27FC236}">
                  <a16:creationId xmlns:a16="http://schemas.microsoft.com/office/drawing/2014/main" id="{CA257DF7-D4FA-4B86-B209-D37698C6208D}"/>
                </a:ext>
              </a:extLst>
            </p:cNvPr>
            <p:cNvSpPr txBox="1"/>
            <p:nvPr/>
          </p:nvSpPr>
          <p:spPr>
            <a:xfrm>
              <a:off x="3541802" y="6122303"/>
              <a:ext cx="457200" cy="307777"/>
            </a:xfrm>
            <a:prstGeom prst="rect">
              <a:avLst/>
            </a:prstGeom>
            <a:noFill/>
          </p:spPr>
          <p:txBody>
            <a:bodyPr wrap="square" rtlCol="0">
              <a:spAutoFit/>
            </a:bodyPr>
            <a:lstStyle/>
            <a:p>
              <a:pPr algn="ctr"/>
              <a:r>
                <a:rPr lang="en-US" sz="1400" i="1" dirty="0">
                  <a:solidFill>
                    <a:srgbClr val="000000"/>
                  </a:solidFill>
                  <a:latin typeface="Arial" panose="020B0604020202020204" pitchFamily="34" charset="0"/>
                  <a:cs typeface="Arial" panose="020B0604020202020204" pitchFamily="34" charset="0"/>
                </a:rPr>
                <a:t>U*</a:t>
              </a:r>
            </a:p>
          </p:txBody>
        </p:sp>
      </p:gr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22B616A-98F2-4932-B3BD-08B363ED0707}"/>
                  </a:ext>
                </a:extLst>
              </p:cNvPr>
              <p:cNvSpPr txBox="1"/>
              <p:nvPr/>
            </p:nvSpPr>
            <p:spPr>
              <a:xfrm>
                <a:off x="7653266" y="2464082"/>
                <a:ext cx="1326868" cy="532005"/>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sSup>
                        <m:sSupPr>
                          <m:ctrlPr>
                            <a:rPr lang="en-US" sz="1400" i="1" smtClean="0">
                              <a:solidFill>
                                <a:schemeClr val="tx1"/>
                              </a:solidFill>
                              <a:latin typeface="Cambria Math" panose="02040503050406030204" pitchFamily="18" charset="0"/>
                              <a:sym typeface="Symbol" panose="05050102010706020507" pitchFamily="18" charset="2"/>
                            </a:rPr>
                          </m:ctrlPr>
                        </m:sSupPr>
                        <m:e>
                          <m:r>
                            <a:rPr lang="en-US" sz="1400" b="0" i="1" smtClean="0">
                              <a:solidFill>
                                <a:schemeClr val="tx1"/>
                              </a:solidFill>
                              <a:latin typeface="Cambria Math" panose="02040503050406030204" pitchFamily="18" charset="0"/>
                              <a:sym typeface="Symbol" panose="05050102010706020507" pitchFamily="18" charset="2"/>
                            </a:rPr>
                            <m:t>𝑈</m:t>
                          </m:r>
                        </m:e>
                        <m:sup>
                          <m:r>
                            <a:rPr lang="en-US" sz="1400" b="0" i="1" smtClean="0">
                              <a:solidFill>
                                <a:schemeClr val="tx1"/>
                              </a:solidFill>
                              <a:latin typeface="Cambria Math" panose="02040503050406030204" pitchFamily="18" charset="0"/>
                              <a:sym typeface="Symbol" panose="05050102010706020507" pitchFamily="18" charset="2"/>
                            </a:rPr>
                            <m:t>∗</m:t>
                          </m:r>
                        </m:sup>
                      </m:sSup>
                      <m:r>
                        <a:rPr lang="en-US" sz="1400" b="0" i="1" smtClean="0">
                          <a:solidFill>
                            <a:schemeClr val="tx1"/>
                          </a:solidFill>
                          <a:latin typeface="Cambria Math" panose="02040503050406030204" pitchFamily="18" charset="0"/>
                          <a:sym typeface="Symbol" panose="05050102010706020507" pitchFamily="18" charset="2"/>
                        </a:rPr>
                        <m:t>=</m:t>
                      </m:r>
                      <m:f>
                        <m:fPr>
                          <m:ctrlPr>
                            <a:rPr lang="en-US" sz="1400" b="0" i="1" smtClean="0">
                              <a:solidFill>
                                <a:schemeClr val="tx1"/>
                              </a:solidFill>
                              <a:latin typeface="Cambria Math" panose="02040503050406030204" pitchFamily="18" charset="0"/>
                              <a:sym typeface="Symbol" panose="05050102010706020507" pitchFamily="18" charset="2"/>
                            </a:rPr>
                          </m:ctrlPr>
                        </m:fPr>
                        <m:num>
                          <m:sSub>
                            <m:sSubPr>
                              <m:ctrlPr>
                                <a:rPr lang="en-US" sz="1400" b="0" i="1" smtClean="0">
                                  <a:solidFill>
                                    <a:schemeClr val="tx1"/>
                                  </a:solidFill>
                                  <a:latin typeface="Cambria Math" panose="02040503050406030204" pitchFamily="18" charset="0"/>
                                  <a:sym typeface="Symbol" panose="05050102010706020507" pitchFamily="18" charset="2"/>
                                </a:rPr>
                              </m:ctrlPr>
                            </m:sSubPr>
                            <m:e>
                              <m:r>
                                <a:rPr lang="en-US" sz="1400" b="0" i="1" smtClean="0">
                                  <a:solidFill>
                                    <a:schemeClr val="tx1"/>
                                  </a:solidFill>
                                  <a:latin typeface="Cambria Math" panose="02040503050406030204" pitchFamily="18" charset="0"/>
                                  <a:sym typeface="Symbol" panose="05050102010706020507" pitchFamily="18" charset="2"/>
                                </a:rPr>
                                <m:t>𝑈</m:t>
                              </m:r>
                            </m:e>
                            <m:sub>
                              <m:r>
                                <a:rPr lang="en-US" sz="1400" b="0" i="1" smtClean="0">
                                  <a:solidFill>
                                    <a:schemeClr val="tx1"/>
                                  </a:solidFill>
                                  <a:latin typeface="Cambria Math" panose="02040503050406030204" pitchFamily="18" charset="0"/>
                                  <a:sym typeface="Symbol" panose="05050102010706020507" pitchFamily="18" charset="2"/>
                                </a:rPr>
                                <m:t>𝑒</m:t>
                              </m:r>
                            </m:sub>
                          </m:sSub>
                          <m:r>
                            <a:rPr lang="en-US" sz="1400" b="0" i="1" smtClean="0">
                              <a:solidFill>
                                <a:schemeClr val="tx1"/>
                              </a:solidFill>
                              <a:latin typeface="Cambria Math" panose="02040503050406030204" pitchFamily="18" charset="0"/>
                              <a:sym typeface="Symbol" panose="05050102010706020507" pitchFamily="18" charset="2"/>
                            </a:rPr>
                            <m:t>−</m:t>
                          </m:r>
                          <m:sSub>
                            <m:sSubPr>
                              <m:ctrlPr>
                                <a:rPr lang="en-US" sz="1400" b="0" i="1" smtClean="0">
                                  <a:solidFill>
                                    <a:schemeClr val="tx1"/>
                                  </a:solidFill>
                                  <a:latin typeface="Cambria Math" panose="02040503050406030204" pitchFamily="18" charset="0"/>
                                  <a:sym typeface="Symbol" panose="05050102010706020507" pitchFamily="18" charset="2"/>
                                </a:rPr>
                              </m:ctrlPr>
                            </m:sSubPr>
                            <m:e>
                              <m:r>
                                <a:rPr lang="en-US" sz="1400" b="0" i="1" smtClean="0">
                                  <a:solidFill>
                                    <a:schemeClr val="tx1"/>
                                  </a:solidFill>
                                  <a:latin typeface="Cambria Math" panose="02040503050406030204" pitchFamily="18" charset="0"/>
                                  <a:sym typeface="Symbol" panose="05050102010706020507" pitchFamily="18" charset="2"/>
                                </a:rPr>
                                <m:t>𝑈</m:t>
                              </m:r>
                            </m:e>
                            <m:sub/>
                          </m:sSub>
                        </m:num>
                        <m:den>
                          <m:sSub>
                            <m:sSubPr>
                              <m:ctrlPr>
                                <a:rPr lang="en-US" sz="1400" b="0" i="1" smtClean="0">
                                  <a:solidFill>
                                    <a:schemeClr val="tx1"/>
                                  </a:solidFill>
                                  <a:latin typeface="Cambria Math" panose="02040503050406030204" pitchFamily="18" charset="0"/>
                                  <a:sym typeface="Symbol" panose="05050102010706020507" pitchFamily="18" charset="2"/>
                                </a:rPr>
                              </m:ctrlPr>
                            </m:sSubPr>
                            <m:e>
                              <m:r>
                                <a:rPr lang="en-US" sz="1400" b="0" i="1" smtClean="0">
                                  <a:solidFill>
                                    <a:schemeClr val="tx1"/>
                                  </a:solidFill>
                                  <a:latin typeface="Cambria Math" panose="02040503050406030204" pitchFamily="18" charset="0"/>
                                  <a:sym typeface="Symbol" panose="05050102010706020507" pitchFamily="18" charset="2"/>
                                </a:rPr>
                                <m:t>𝑈</m:t>
                              </m:r>
                            </m:e>
                            <m:sub>
                              <m:r>
                                <a:rPr lang="en-US" sz="1400" b="0" i="1" smtClean="0">
                                  <a:solidFill>
                                    <a:schemeClr val="tx1"/>
                                  </a:solidFill>
                                  <a:latin typeface="Cambria Math" panose="02040503050406030204" pitchFamily="18" charset="0"/>
                                  <a:sym typeface="Symbol" panose="05050102010706020507" pitchFamily="18" charset="2"/>
                                </a:rPr>
                                <m:t>𝑑</m:t>
                              </m:r>
                            </m:sub>
                          </m:sSub>
                        </m:den>
                      </m:f>
                    </m:oMath>
                  </m:oMathPara>
                </a14:m>
                <a:endParaRPr lang="en-US" sz="1400" i="1" dirty="0">
                  <a:solidFill>
                    <a:schemeClr val="tx1"/>
                  </a:solidFill>
                </a:endParaRPr>
              </a:p>
            </p:txBody>
          </p:sp>
        </mc:Choice>
        <mc:Fallback xmlns="">
          <p:sp>
            <p:nvSpPr>
              <p:cNvPr id="97" name="TextBox 96">
                <a:extLst>
                  <a:ext uri="{FF2B5EF4-FFF2-40B4-BE49-F238E27FC236}">
                    <a16:creationId xmlns:a16="http://schemas.microsoft.com/office/drawing/2014/main" id="{F22B616A-98F2-4932-B3BD-08B363ED0707}"/>
                  </a:ext>
                </a:extLst>
              </p:cNvPr>
              <p:cNvSpPr txBox="1">
                <a:spLocks noRot="1" noChangeAspect="1" noMove="1" noResize="1" noEditPoints="1" noAdjustHandles="1" noChangeArrowheads="1" noChangeShapeType="1" noTextEdit="1"/>
              </p:cNvSpPr>
              <p:nvPr/>
            </p:nvSpPr>
            <p:spPr>
              <a:xfrm>
                <a:off x="7653266" y="2464082"/>
                <a:ext cx="1326868" cy="532005"/>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063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3463"/>
          </a:xfrm>
        </p:spPr>
        <p:txBody>
          <a:bodyPr/>
          <a:lstStyle/>
          <a:p>
            <a:r>
              <a:rPr lang="en-US" dirty="0"/>
              <a:t>Conclusions</a:t>
            </a:r>
          </a:p>
        </p:txBody>
      </p:sp>
      <p:sp>
        <p:nvSpPr>
          <p:cNvPr id="3" name="Content Placeholder 2"/>
          <p:cNvSpPr>
            <a:spLocks noGrp="1"/>
          </p:cNvSpPr>
          <p:nvPr>
            <p:ph idx="1"/>
          </p:nvPr>
        </p:nvSpPr>
        <p:spPr>
          <a:xfrm>
            <a:off x="739739" y="1187825"/>
            <a:ext cx="7592604" cy="5089685"/>
          </a:xfrm>
          <a:noFill/>
        </p:spPr>
        <p:txBody>
          <a:bodyPr>
            <a:normAutofit fontScale="70000" lnSpcReduction="20000"/>
          </a:bodyPr>
          <a:lstStyle/>
          <a:p>
            <a:pPr>
              <a:lnSpc>
                <a:spcPct val="120000"/>
              </a:lnSpc>
              <a:spcBef>
                <a:spcPts val="0"/>
              </a:spcBef>
            </a:pPr>
            <a:r>
              <a:rPr lang="en-US" dirty="0"/>
              <a:t>The flow structure and dynamics near the onset of separation in a diffuser flow is investigated in the absence and presence of separation control</a:t>
            </a:r>
          </a:p>
          <a:p>
            <a:pPr lvl="1">
              <a:lnSpc>
                <a:spcPct val="120000"/>
              </a:lnSpc>
              <a:spcBef>
                <a:spcPts val="0"/>
              </a:spcBef>
            </a:pPr>
            <a:r>
              <a:rPr lang="en-US" dirty="0"/>
              <a:t>Separation delay is accompanied by significant increase in the characteristic cross-stream scale</a:t>
            </a:r>
          </a:p>
          <a:p>
            <a:pPr>
              <a:lnSpc>
                <a:spcPct val="120000"/>
              </a:lnSpc>
              <a:spcBef>
                <a:spcPts val="0"/>
              </a:spcBef>
            </a:pPr>
            <a:r>
              <a:rPr lang="en-US" dirty="0"/>
              <a:t>The turbulent kinetic energy at separation increases significantly in the presence of actuation</a:t>
            </a:r>
          </a:p>
          <a:p>
            <a:pPr>
              <a:lnSpc>
                <a:spcPct val="120000"/>
              </a:lnSpc>
              <a:spcBef>
                <a:spcPts val="0"/>
              </a:spcBef>
            </a:pPr>
            <a:r>
              <a:rPr lang="en-US" dirty="0"/>
              <a:t>EMD shows increased energy in the spectral band of successive IMFs with actuation</a:t>
            </a:r>
          </a:p>
          <a:p>
            <a:pPr>
              <a:lnSpc>
                <a:spcPct val="120000"/>
              </a:lnSpc>
              <a:spcBef>
                <a:spcPts val="0"/>
              </a:spcBef>
            </a:pPr>
            <a:r>
              <a:rPr lang="en-US" dirty="0"/>
              <a:t>POD modes exhibit similar underlying structure  at separation in the absence and presence of actuation, despite significant changes in cross stream scales</a:t>
            </a:r>
          </a:p>
          <a:p>
            <a:pPr>
              <a:lnSpc>
                <a:spcPct val="120000"/>
              </a:lnSpc>
              <a:spcBef>
                <a:spcPts val="0"/>
              </a:spcBef>
            </a:pPr>
            <a:r>
              <a:rPr lang="en-US" dirty="0"/>
              <a:t>Because the flow at separation is driven by the embedded cross flow shear, the mean velocity field is shown to scale accordingly, despite major changes in cross stream scales and spectral content</a:t>
            </a:r>
          </a:p>
        </p:txBody>
      </p:sp>
    </p:spTree>
    <p:extLst>
      <p:ext uri="{BB962C8B-B14F-4D97-AF65-F5344CB8AC3E}">
        <p14:creationId xmlns:p14="http://schemas.microsoft.com/office/powerpoint/2010/main" val="314604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DA54C0-D42D-4AC0-9135-301768D96069}"/>
              </a:ext>
            </a:extLst>
          </p:cNvPr>
          <p:cNvPicPr>
            <a:picLocks noChangeAspect="1"/>
          </p:cNvPicPr>
          <p:nvPr/>
        </p:nvPicPr>
        <p:blipFill>
          <a:blip r:embed="rId3"/>
          <a:stretch>
            <a:fillRect/>
          </a:stretch>
        </p:blipFill>
        <p:spPr>
          <a:xfrm>
            <a:off x="3854936" y="4486450"/>
            <a:ext cx="5029636" cy="2371550"/>
          </a:xfrm>
          <a:prstGeom prst="rect">
            <a:avLst/>
          </a:prstGeom>
        </p:spPr>
      </p:pic>
      <p:sp>
        <p:nvSpPr>
          <p:cNvPr id="10" name="Title 1"/>
          <p:cNvSpPr>
            <a:spLocks noGrp="1"/>
          </p:cNvSpPr>
          <p:nvPr>
            <p:ph type="title"/>
          </p:nvPr>
        </p:nvSpPr>
        <p:spPr>
          <a:xfrm>
            <a:off x="739172" y="-8617"/>
            <a:ext cx="7642890" cy="1033463"/>
          </a:xfrm>
        </p:spPr>
        <p:txBody>
          <a:bodyPr/>
          <a:lstStyle/>
          <a:p>
            <a:r>
              <a:rPr lang="en-US" dirty="0">
                <a:cs typeface="Arial" pitchFamily="34" charset="0"/>
              </a:rPr>
              <a:t>Dynamics of Controlled, Separating Flow</a:t>
            </a:r>
          </a:p>
        </p:txBody>
      </p:sp>
      <p:sp>
        <p:nvSpPr>
          <p:cNvPr id="116" name="Content Placeholder 115"/>
          <p:cNvSpPr>
            <a:spLocks noGrp="1"/>
          </p:cNvSpPr>
          <p:nvPr>
            <p:ph idx="1"/>
          </p:nvPr>
        </p:nvSpPr>
        <p:spPr>
          <a:xfrm>
            <a:off x="199661" y="1629284"/>
            <a:ext cx="3508187" cy="4447351"/>
          </a:xfrm>
        </p:spPr>
        <p:txBody>
          <a:bodyPr>
            <a:normAutofit fontScale="62500" lnSpcReduction="20000"/>
          </a:bodyPr>
          <a:lstStyle/>
          <a:p>
            <a:pPr>
              <a:lnSpc>
                <a:spcPct val="110000"/>
              </a:lnSpc>
              <a:spcBef>
                <a:spcPts val="0"/>
              </a:spcBef>
            </a:pPr>
            <a:r>
              <a:rPr lang="en-US" dirty="0">
                <a:solidFill>
                  <a:srgbClr val="000000"/>
                </a:solidFill>
              </a:rPr>
              <a:t>The flow in compact diffuser ducts is susceptible to local separation</a:t>
            </a:r>
          </a:p>
          <a:p>
            <a:pPr>
              <a:lnSpc>
                <a:spcPct val="110000"/>
              </a:lnSpc>
              <a:spcBef>
                <a:spcPts val="0"/>
              </a:spcBef>
            </a:pPr>
            <a:r>
              <a:rPr lang="en-US" dirty="0"/>
              <a:t>Separation dynamics are clearly altered in the presence of flow control</a:t>
            </a:r>
          </a:p>
          <a:p>
            <a:pPr>
              <a:lnSpc>
                <a:spcPct val="110000"/>
              </a:lnSpc>
              <a:spcBef>
                <a:spcPts val="0"/>
              </a:spcBef>
            </a:pPr>
            <a:r>
              <a:rPr lang="en-US" dirty="0"/>
              <a:t>Present investigation focuses on the change in  flow  structure and changes in characteristics between separation in the unforced flow and in the presence of actuation</a:t>
            </a:r>
          </a:p>
          <a:p>
            <a:pPr lvl="1">
              <a:lnSpc>
                <a:spcPct val="110000"/>
              </a:lnSpc>
              <a:spcBef>
                <a:spcPts val="0"/>
              </a:spcBef>
            </a:pPr>
            <a:r>
              <a:rPr lang="en-US" dirty="0"/>
              <a:t>Small scale features and turbulent flow characteristics</a:t>
            </a:r>
          </a:p>
          <a:p>
            <a:pPr lvl="1">
              <a:lnSpc>
                <a:spcPct val="110000"/>
              </a:lnSpc>
              <a:spcBef>
                <a:spcPts val="0"/>
              </a:spcBef>
            </a:pPr>
            <a:r>
              <a:rPr lang="en-US" dirty="0"/>
              <a:t>Scaling</a:t>
            </a:r>
          </a:p>
          <a:p>
            <a:pPr>
              <a:lnSpc>
                <a:spcPct val="110000"/>
              </a:lnSpc>
              <a:spcBef>
                <a:spcPts val="0"/>
              </a:spcBef>
            </a:pPr>
            <a:endParaRPr lang="en-US" dirty="0"/>
          </a:p>
        </p:txBody>
      </p:sp>
      <p:sp>
        <p:nvSpPr>
          <p:cNvPr id="17" name="Rectangle 16">
            <a:extLst>
              <a:ext uri="{FF2B5EF4-FFF2-40B4-BE49-F238E27FC236}">
                <a16:creationId xmlns:a16="http://schemas.microsoft.com/office/drawing/2014/main" id="{186ED16E-DFB8-4FEA-9D4C-8C089B6ACD08}"/>
              </a:ext>
            </a:extLst>
          </p:cNvPr>
          <p:cNvSpPr/>
          <p:nvPr/>
        </p:nvSpPr>
        <p:spPr bwMode="auto">
          <a:xfrm>
            <a:off x="3736684" y="4446203"/>
            <a:ext cx="5069489" cy="23988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grpSp>
        <p:nvGrpSpPr>
          <p:cNvPr id="8" name="Group 7"/>
          <p:cNvGrpSpPr/>
          <p:nvPr/>
        </p:nvGrpSpPr>
        <p:grpSpPr>
          <a:xfrm>
            <a:off x="4194357" y="2743020"/>
            <a:ext cx="1952435" cy="1775562"/>
            <a:chOff x="4367987" y="1590731"/>
            <a:chExt cx="1952435" cy="1775562"/>
          </a:xfrm>
        </p:grpSpPr>
        <p:pic>
          <p:nvPicPr>
            <p:cNvPr id="78" name="Picture 77"/>
            <p:cNvPicPr>
              <a:picLocks noChangeAspect="1"/>
            </p:cNvPicPr>
            <p:nvPr/>
          </p:nvPicPr>
          <p:blipFill rotWithShape="1">
            <a:blip r:embed="rId4" cstate="print">
              <a:extLst>
                <a:ext uri="{28A0092B-C50C-407E-A947-70E740481C1C}">
                  <a14:useLocalDpi xmlns:a14="http://schemas.microsoft.com/office/drawing/2010/main" val="0"/>
                </a:ext>
              </a:extLst>
            </a:blip>
            <a:srcRect l="11510" t="10850" r="10980" b="9346"/>
            <a:stretch/>
          </p:blipFill>
          <p:spPr>
            <a:xfrm>
              <a:off x="4367987" y="1592184"/>
              <a:ext cx="1947672" cy="1768865"/>
            </a:xfrm>
            <a:prstGeom prst="rect">
              <a:avLst/>
            </a:prstGeom>
          </p:spPr>
        </p:pic>
        <p:pic>
          <p:nvPicPr>
            <p:cNvPr id="8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512" t="10850" r="10971" b="9044"/>
            <a:stretch/>
          </p:blipFill>
          <p:spPr bwMode="auto">
            <a:xfrm>
              <a:off x="4372750" y="1590731"/>
              <a:ext cx="1947672" cy="177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6439042" y="2743020"/>
            <a:ext cx="1953914" cy="1775562"/>
            <a:chOff x="6599704" y="1499261"/>
            <a:chExt cx="1953914" cy="1775562"/>
          </a:xfrm>
        </p:grpSpPr>
        <p:pic>
          <p:nvPicPr>
            <p:cNvPr id="79" name="Picture 78"/>
            <p:cNvPicPr>
              <a:picLocks noChangeAspect="1"/>
            </p:cNvPicPr>
            <p:nvPr/>
          </p:nvPicPr>
          <p:blipFill rotWithShape="1">
            <a:blip r:embed="rId6" cstate="print">
              <a:extLst>
                <a:ext uri="{28A0092B-C50C-407E-A947-70E740481C1C}">
                  <a14:useLocalDpi xmlns:a14="http://schemas.microsoft.com/office/drawing/2010/main" val="0"/>
                </a:ext>
              </a:extLst>
            </a:blip>
            <a:srcRect l="11510" t="10850" r="10980" b="9346"/>
            <a:stretch/>
          </p:blipFill>
          <p:spPr>
            <a:xfrm>
              <a:off x="6599704" y="1505001"/>
              <a:ext cx="1947672" cy="1768865"/>
            </a:xfrm>
            <a:prstGeom prst="rect">
              <a:avLst/>
            </a:prstGeom>
          </p:spPr>
        </p:pic>
        <p:pic>
          <p:nvPicPr>
            <p:cNvPr id="81"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512" t="10850" r="10971" b="9044"/>
            <a:stretch/>
          </p:blipFill>
          <p:spPr bwMode="auto">
            <a:xfrm>
              <a:off x="6605946" y="1499261"/>
              <a:ext cx="1947672" cy="177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p:cNvGrpSpPr/>
          <p:nvPr/>
        </p:nvGrpSpPr>
        <p:grpSpPr>
          <a:xfrm>
            <a:off x="3837157" y="2653156"/>
            <a:ext cx="476671" cy="1822701"/>
            <a:chOff x="3734562" y="1500867"/>
            <a:chExt cx="476671" cy="1822701"/>
          </a:xfrm>
        </p:grpSpPr>
        <p:sp>
          <p:nvSpPr>
            <p:cNvPr id="87" name="TextBox 86"/>
            <p:cNvSpPr txBox="1"/>
            <p:nvPr/>
          </p:nvSpPr>
          <p:spPr>
            <a:xfrm>
              <a:off x="3777064" y="1763534"/>
              <a:ext cx="434169"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0.0</a:t>
              </a:r>
              <a:endParaRPr lang="en-US" sz="800" kern="0" dirty="0">
                <a:solidFill>
                  <a:srgbClr val="000000"/>
                </a:solidFill>
                <a:latin typeface="Arial"/>
                <a:cs typeface="+mn-cs"/>
              </a:endParaRPr>
            </a:p>
          </p:txBody>
        </p:sp>
        <p:sp>
          <p:nvSpPr>
            <p:cNvPr id="88" name="TextBox 87"/>
            <p:cNvSpPr txBox="1"/>
            <p:nvPr/>
          </p:nvSpPr>
          <p:spPr>
            <a:xfrm>
              <a:off x="3777064" y="3108124"/>
              <a:ext cx="434169"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-3.0</a:t>
              </a:r>
              <a:endParaRPr lang="en-US" sz="800" kern="0" dirty="0">
                <a:solidFill>
                  <a:srgbClr val="000000"/>
                </a:solidFill>
                <a:latin typeface="Arial"/>
                <a:cs typeface="+mn-cs"/>
              </a:endParaRPr>
            </a:p>
          </p:txBody>
        </p:sp>
        <p:sp>
          <p:nvSpPr>
            <p:cNvPr id="89" name="TextBox 88"/>
            <p:cNvSpPr txBox="1"/>
            <p:nvPr/>
          </p:nvSpPr>
          <p:spPr>
            <a:xfrm>
              <a:off x="3777064" y="2659928"/>
              <a:ext cx="434169"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-2.0</a:t>
              </a:r>
              <a:endParaRPr lang="en-US" sz="800" kern="0" dirty="0">
                <a:solidFill>
                  <a:srgbClr val="000000"/>
                </a:solidFill>
                <a:latin typeface="Arial"/>
                <a:cs typeface="+mn-cs"/>
              </a:endParaRPr>
            </a:p>
          </p:txBody>
        </p:sp>
        <p:sp>
          <p:nvSpPr>
            <p:cNvPr id="90" name="TextBox 89"/>
            <p:cNvSpPr txBox="1"/>
            <p:nvPr/>
          </p:nvSpPr>
          <p:spPr>
            <a:xfrm>
              <a:off x="3777064" y="2211731"/>
              <a:ext cx="434169"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-1.0</a:t>
              </a:r>
              <a:endParaRPr lang="en-US" sz="800" kern="0" dirty="0">
                <a:solidFill>
                  <a:srgbClr val="000000"/>
                </a:solidFill>
                <a:latin typeface="Arial"/>
                <a:cs typeface="+mn-cs"/>
              </a:endParaRPr>
            </a:p>
          </p:txBody>
        </p:sp>
        <p:sp>
          <p:nvSpPr>
            <p:cNvPr id="91" name="TextBox 90"/>
            <p:cNvSpPr txBox="1"/>
            <p:nvPr/>
          </p:nvSpPr>
          <p:spPr>
            <a:xfrm>
              <a:off x="3734562" y="1500867"/>
              <a:ext cx="386644" cy="253916"/>
            </a:xfrm>
            <a:prstGeom prst="rect">
              <a:avLst/>
            </a:prstGeom>
            <a:noFill/>
          </p:spPr>
          <p:txBody>
            <a:bodyPr wrap="none" rtlCol="0">
              <a:spAutoFit/>
            </a:bodyPr>
            <a:lstStyle/>
            <a:p>
              <a:pPr fontAlgn="auto">
                <a:spcBef>
                  <a:spcPts val="0"/>
                </a:spcBef>
                <a:spcAft>
                  <a:spcPts val="0"/>
                </a:spcAft>
                <a:defRPr/>
              </a:pPr>
              <a:r>
                <a:rPr lang="en-US" sz="1050" kern="0" dirty="0">
                  <a:solidFill>
                    <a:sysClr val="windowText" lastClr="000000"/>
                  </a:solidFill>
                  <a:latin typeface="Arial" panose="020B0604020202020204" pitchFamily="34" charset="0"/>
                  <a:cs typeface="Arial" panose="020B0604020202020204" pitchFamily="34" charset="0"/>
                </a:rPr>
                <a:t>y/H</a:t>
              </a:r>
            </a:p>
          </p:txBody>
        </p:sp>
      </p:grpSp>
      <p:grpSp>
        <p:nvGrpSpPr>
          <p:cNvPr id="13" name="Group 12"/>
          <p:cNvGrpSpPr/>
          <p:nvPr/>
        </p:nvGrpSpPr>
        <p:grpSpPr>
          <a:xfrm>
            <a:off x="6335143" y="4463433"/>
            <a:ext cx="2100315" cy="291846"/>
            <a:chOff x="6524380" y="3311144"/>
            <a:chExt cx="2100315" cy="291846"/>
          </a:xfrm>
        </p:grpSpPr>
        <p:sp>
          <p:nvSpPr>
            <p:cNvPr id="94" name="TextBox 93"/>
            <p:cNvSpPr txBox="1"/>
            <p:nvPr/>
          </p:nvSpPr>
          <p:spPr>
            <a:xfrm>
              <a:off x="6905390" y="3311144"/>
              <a:ext cx="573432"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2.0</a:t>
              </a:r>
              <a:endParaRPr lang="en-US" sz="800" kern="0" dirty="0">
                <a:solidFill>
                  <a:srgbClr val="000000"/>
                </a:solidFill>
                <a:latin typeface="Arial"/>
                <a:cs typeface="+mn-cs"/>
              </a:endParaRPr>
            </a:p>
          </p:txBody>
        </p:sp>
        <p:sp>
          <p:nvSpPr>
            <p:cNvPr id="95" name="TextBox 94"/>
            <p:cNvSpPr txBox="1"/>
            <p:nvPr/>
          </p:nvSpPr>
          <p:spPr>
            <a:xfrm>
              <a:off x="7358981" y="3311144"/>
              <a:ext cx="573432"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3.0</a:t>
              </a:r>
              <a:endParaRPr lang="en-US" sz="800" kern="0" dirty="0">
                <a:solidFill>
                  <a:srgbClr val="000000"/>
                </a:solidFill>
                <a:latin typeface="Arial"/>
                <a:cs typeface="+mn-cs"/>
              </a:endParaRPr>
            </a:p>
          </p:txBody>
        </p:sp>
        <p:sp>
          <p:nvSpPr>
            <p:cNvPr id="96" name="TextBox 95"/>
            <p:cNvSpPr txBox="1"/>
            <p:nvPr/>
          </p:nvSpPr>
          <p:spPr>
            <a:xfrm>
              <a:off x="7817335" y="3311144"/>
              <a:ext cx="573432"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4.0</a:t>
              </a:r>
              <a:endParaRPr lang="en-US" sz="800" kern="0" dirty="0">
                <a:solidFill>
                  <a:srgbClr val="000000"/>
                </a:solidFill>
                <a:latin typeface="Arial"/>
                <a:cs typeface="+mn-cs"/>
              </a:endParaRPr>
            </a:p>
          </p:txBody>
        </p:sp>
        <p:sp>
          <p:nvSpPr>
            <p:cNvPr id="97" name="TextBox 96"/>
            <p:cNvSpPr txBox="1"/>
            <p:nvPr/>
          </p:nvSpPr>
          <p:spPr>
            <a:xfrm>
              <a:off x="8238051" y="3349074"/>
              <a:ext cx="386644" cy="253916"/>
            </a:xfrm>
            <a:prstGeom prst="rect">
              <a:avLst/>
            </a:prstGeom>
            <a:noFill/>
          </p:spPr>
          <p:txBody>
            <a:bodyPr wrap="none" rtlCol="0">
              <a:spAutoFit/>
            </a:bodyPr>
            <a:lstStyle/>
            <a:p>
              <a:pPr fontAlgn="auto">
                <a:spcBef>
                  <a:spcPts val="0"/>
                </a:spcBef>
                <a:spcAft>
                  <a:spcPts val="0"/>
                </a:spcAft>
                <a:defRPr/>
              </a:pPr>
              <a:r>
                <a:rPr lang="en-US" sz="1050" kern="0" dirty="0">
                  <a:solidFill>
                    <a:sysClr val="windowText" lastClr="000000"/>
                  </a:solidFill>
                  <a:latin typeface="Arial" panose="020B0604020202020204" pitchFamily="34" charset="0"/>
                  <a:cs typeface="Arial" panose="020B0604020202020204" pitchFamily="34" charset="0"/>
                </a:rPr>
                <a:t>x/H</a:t>
              </a:r>
            </a:p>
          </p:txBody>
        </p:sp>
        <p:sp>
          <p:nvSpPr>
            <p:cNvPr id="98" name="TextBox 97"/>
            <p:cNvSpPr txBox="1"/>
            <p:nvPr/>
          </p:nvSpPr>
          <p:spPr>
            <a:xfrm>
              <a:off x="6524380" y="3311144"/>
              <a:ext cx="434169"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1.0</a:t>
              </a:r>
              <a:endParaRPr lang="en-US" sz="800" kern="0" dirty="0">
                <a:solidFill>
                  <a:srgbClr val="000000"/>
                </a:solidFill>
                <a:latin typeface="Arial"/>
                <a:cs typeface="+mn-cs"/>
              </a:endParaRPr>
            </a:p>
          </p:txBody>
        </p:sp>
      </p:grpSp>
      <p:grpSp>
        <p:nvGrpSpPr>
          <p:cNvPr id="101" name="Group 100"/>
          <p:cNvGrpSpPr/>
          <p:nvPr/>
        </p:nvGrpSpPr>
        <p:grpSpPr>
          <a:xfrm>
            <a:off x="4083361" y="4463433"/>
            <a:ext cx="2100315" cy="291846"/>
            <a:chOff x="6524380" y="3311144"/>
            <a:chExt cx="2100315" cy="291846"/>
          </a:xfrm>
        </p:grpSpPr>
        <p:sp>
          <p:nvSpPr>
            <p:cNvPr id="102" name="TextBox 101"/>
            <p:cNvSpPr txBox="1"/>
            <p:nvPr/>
          </p:nvSpPr>
          <p:spPr>
            <a:xfrm>
              <a:off x="6905390" y="3311144"/>
              <a:ext cx="573432"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2.0</a:t>
              </a:r>
              <a:endParaRPr lang="en-US" sz="800" kern="0" dirty="0">
                <a:solidFill>
                  <a:srgbClr val="000000"/>
                </a:solidFill>
                <a:latin typeface="Arial"/>
                <a:cs typeface="+mn-cs"/>
              </a:endParaRPr>
            </a:p>
          </p:txBody>
        </p:sp>
        <p:sp>
          <p:nvSpPr>
            <p:cNvPr id="103" name="TextBox 102"/>
            <p:cNvSpPr txBox="1"/>
            <p:nvPr/>
          </p:nvSpPr>
          <p:spPr>
            <a:xfrm>
              <a:off x="7358981" y="3311144"/>
              <a:ext cx="573432"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3.0</a:t>
              </a:r>
              <a:endParaRPr lang="en-US" sz="800" kern="0" dirty="0">
                <a:solidFill>
                  <a:srgbClr val="000000"/>
                </a:solidFill>
                <a:latin typeface="Arial"/>
                <a:cs typeface="+mn-cs"/>
              </a:endParaRPr>
            </a:p>
          </p:txBody>
        </p:sp>
        <p:sp>
          <p:nvSpPr>
            <p:cNvPr id="104" name="TextBox 103"/>
            <p:cNvSpPr txBox="1"/>
            <p:nvPr/>
          </p:nvSpPr>
          <p:spPr>
            <a:xfrm>
              <a:off x="7817335" y="3311144"/>
              <a:ext cx="573432"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4.0</a:t>
              </a:r>
              <a:endParaRPr lang="en-US" sz="800" kern="0" dirty="0">
                <a:solidFill>
                  <a:srgbClr val="000000"/>
                </a:solidFill>
                <a:latin typeface="Arial"/>
                <a:cs typeface="+mn-cs"/>
              </a:endParaRPr>
            </a:p>
          </p:txBody>
        </p:sp>
        <p:sp>
          <p:nvSpPr>
            <p:cNvPr id="105" name="TextBox 104"/>
            <p:cNvSpPr txBox="1"/>
            <p:nvPr/>
          </p:nvSpPr>
          <p:spPr>
            <a:xfrm>
              <a:off x="8238051" y="3349074"/>
              <a:ext cx="386644" cy="253916"/>
            </a:xfrm>
            <a:prstGeom prst="rect">
              <a:avLst/>
            </a:prstGeom>
            <a:noFill/>
          </p:spPr>
          <p:txBody>
            <a:bodyPr wrap="none" rtlCol="0">
              <a:spAutoFit/>
            </a:bodyPr>
            <a:lstStyle/>
            <a:p>
              <a:pPr fontAlgn="auto">
                <a:spcBef>
                  <a:spcPts val="0"/>
                </a:spcBef>
                <a:spcAft>
                  <a:spcPts val="0"/>
                </a:spcAft>
                <a:defRPr/>
              </a:pPr>
              <a:r>
                <a:rPr lang="en-US" sz="1050" kern="0" dirty="0">
                  <a:solidFill>
                    <a:sysClr val="windowText" lastClr="000000"/>
                  </a:solidFill>
                  <a:latin typeface="Arial" panose="020B0604020202020204" pitchFamily="34" charset="0"/>
                  <a:cs typeface="Arial" panose="020B0604020202020204" pitchFamily="34" charset="0"/>
                </a:rPr>
                <a:t>x/H</a:t>
              </a:r>
            </a:p>
          </p:txBody>
        </p:sp>
        <p:sp>
          <p:nvSpPr>
            <p:cNvPr id="106" name="TextBox 105"/>
            <p:cNvSpPr txBox="1"/>
            <p:nvPr/>
          </p:nvSpPr>
          <p:spPr>
            <a:xfrm>
              <a:off x="6524380" y="3311144"/>
              <a:ext cx="434169"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1.0</a:t>
              </a:r>
              <a:endParaRPr lang="en-US" sz="800" kern="0" dirty="0">
                <a:solidFill>
                  <a:srgbClr val="000000"/>
                </a:solidFill>
                <a:latin typeface="Arial"/>
                <a:cs typeface="+mn-cs"/>
              </a:endParaRPr>
            </a:p>
          </p:txBody>
        </p:sp>
      </p:grpSp>
      <p:grpSp>
        <p:nvGrpSpPr>
          <p:cNvPr id="107" name="Group 106"/>
          <p:cNvGrpSpPr/>
          <p:nvPr/>
        </p:nvGrpSpPr>
        <p:grpSpPr>
          <a:xfrm>
            <a:off x="6083742" y="2653156"/>
            <a:ext cx="476671" cy="1822701"/>
            <a:chOff x="3734562" y="1500867"/>
            <a:chExt cx="476671" cy="1822701"/>
          </a:xfrm>
        </p:grpSpPr>
        <p:sp>
          <p:nvSpPr>
            <p:cNvPr id="108" name="TextBox 107"/>
            <p:cNvSpPr txBox="1"/>
            <p:nvPr/>
          </p:nvSpPr>
          <p:spPr>
            <a:xfrm>
              <a:off x="3777064" y="1763534"/>
              <a:ext cx="434169"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0.0</a:t>
              </a:r>
              <a:endParaRPr lang="en-US" sz="800" kern="0" dirty="0">
                <a:solidFill>
                  <a:srgbClr val="000000"/>
                </a:solidFill>
                <a:latin typeface="Arial"/>
                <a:cs typeface="+mn-cs"/>
              </a:endParaRPr>
            </a:p>
          </p:txBody>
        </p:sp>
        <p:sp>
          <p:nvSpPr>
            <p:cNvPr id="109" name="TextBox 108"/>
            <p:cNvSpPr txBox="1"/>
            <p:nvPr/>
          </p:nvSpPr>
          <p:spPr>
            <a:xfrm>
              <a:off x="3777064" y="3108124"/>
              <a:ext cx="434169"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-3.0</a:t>
              </a:r>
              <a:endParaRPr lang="en-US" sz="800" kern="0" dirty="0">
                <a:solidFill>
                  <a:srgbClr val="000000"/>
                </a:solidFill>
                <a:latin typeface="Arial"/>
                <a:cs typeface="+mn-cs"/>
              </a:endParaRPr>
            </a:p>
          </p:txBody>
        </p:sp>
        <p:sp>
          <p:nvSpPr>
            <p:cNvPr id="110" name="TextBox 109"/>
            <p:cNvSpPr txBox="1"/>
            <p:nvPr/>
          </p:nvSpPr>
          <p:spPr>
            <a:xfrm>
              <a:off x="3777064" y="2659928"/>
              <a:ext cx="434169"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-2.0</a:t>
              </a:r>
              <a:endParaRPr lang="en-US" sz="800" kern="0" dirty="0">
                <a:solidFill>
                  <a:srgbClr val="000000"/>
                </a:solidFill>
                <a:latin typeface="Arial"/>
                <a:cs typeface="+mn-cs"/>
              </a:endParaRPr>
            </a:p>
          </p:txBody>
        </p:sp>
        <p:sp>
          <p:nvSpPr>
            <p:cNvPr id="111" name="TextBox 110"/>
            <p:cNvSpPr txBox="1"/>
            <p:nvPr/>
          </p:nvSpPr>
          <p:spPr>
            <a:xfrm>
              <a:off x="3777064" y="2211731"/>
              <a:ext cx="434169" cy="215444"/>
            </a:xfrm>
            <a:prstGeom prst="rect">
              <a:avLst/>
            </a:prstGeom>
            <a:noFill/>
          </p:spPr>
          <p:txBody>
            <a:bodyPr wrap="square" rtlCol="0">
              <a:spAutoFit/>
            </a:bodyPr>
            <a:lstStyle/>
            <a:p>
              <a:pPr algn="ctr" fontAlgn="auto">
                <a:spcBef>
                  <a:spcPts val="0"/>
                </a:spcBef>
                <a:spcAft>
                  <a:spcPts val="0"/>
                </a:spcAft>
                <a:defRPr/>
              </a:pPr>
              <a:r>
                <a:rPr lang="en-US" sz="800" dirty="0">
                  <a:solidFill>
                    <a:srgbClr val="000000"/>
                  </a:solidFill>
                  <a:latin typeface="Arial"/>
                  <a:cs typeface="+mn-cs"/>
                </a:rPr>
                <a:t>-1.0</a:t>
              </a:r>
              <a:endParaRPr lang="en-US" sz="800" kern="0" dirty="0">
                <a:solidFill>
                  <a:srgbClr val="000000"/>
                </a:solidFill>
                <a:latin typeface="Arial"/>
                <a:cs typeface="+mn-cs"/>
              </a:endParaRPr>
            </a:p>
          </p:txBody>
        </p:sp>
        <p:sp>
          <p:nvSpPr>
            <p:cNvPr id="112" name="TextBox 111"/>
            <p:cNvSpPr txBox="1"/>
            <p:nvPr/>
          </p:nvSpPr>
          <p:spPr>
            <a:xfrm>
              <a:off x="3734562" y="1500867"/>
              <a:ext cx="386644" cy="253916"/>
            </a:xfrm>
            <a:prstGeom prst="rect">
              <a:avLst/>
            </a:prstGeom>
            <a:noFill/>
          </p:spPr>
          <p:txBody>
            <a:bodyPr wrap="none" rtlCol="0">
              <a:spAutoFit/>
            </a:bodyPr>
            <a:lstStyle/>
            <a:p>
              <a:pPr fontAlgn="auto">
                <a:spcBef>
                  <a:spcPts val="0"/>
                </a:spcBef>
                <a:spcAft>
                  <a:spcPts val="0"/>
                </a:spcAft>
                <a:defRPr/>
              </a:pPr>
              <a:r>
                <a:rPr lang="en-US" sz="1050" kern="0" dirty="0">
                  <a:solidFill>
                    <a:sysClr val="windowText" lastClr="000000"/>
                  </a:solidFill>
                  <a:latin typeface="Arial" panose="020B0604020202020204" pitchFamily="34" charset="0"/>
                  <a:cs typeface="Arial" panose="020B0604020202020204" pitchFamily="34" charset="0"/>
                </a:rPr>
                <a:t>y/H</a:t>
              </a:r>
            </a:p>
          </p:txBody>
        </p:sp>
      </p:grpSp>
      <p:sp>
        <p:nvSpPr>
          <p:cNvPr id="113" name="Rectangle 112">
            <a:extLst>
              <a:ext uri="{FF2B5EF4-FFF2-40B4-BE49-F238E27FC236}">
                <a16:creationId xmlns:a16="http://schemas.microsoft.com/office/drawing/2014/main" id="{BCF65F4A-C3FA-491A-970F-0B8714066B51}"/>
              </a:ext>
            </a:extLst>
          </p:cNvPr>
          <p:cNvSpPr>
            <a:spLocks noChangeAspect="1"/>
          </p:cNvSpPr>
          <p:nvPr/>
        </p:nvSpPr>
        <p:spPr bwMode="auto">
          <a:xfrm>
            <a:off x="4491011" y="3118658"/>
            <a:ext cx="182880" cy="188843"/>
          </a:xfrm>
          <a:prstGeom prst="rect">
            <a:avLst/>
          </a:prstGeom>
          <a:noFill/>
          <a:ln w="19050" cap="flat" cmpd="sng" algn="ctr">
            <a:solidFill>
              <a:schemeClr val="accent1">
                <a:lumMod val="75000"/>
              </a:schemeClr>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charset="0"/>
            </a:endParaRPr>
          </a:p>
        </p:txBody>
      </p:sp>
      <p:sp>
        <p:nvSpPr>
          <p:cNvPr id="114" name="Rectangle 113">
            <a:extLst>
              <a:ext uri="{FF2B5EF4-FFF2-40B4-BE49-F238E27FC236}">
                <a16:creationId xmlns:a16="http://schemas.microsoft.com/office/drawing/2014/main" id="{BCF65F4A-C3FA-491A-970F-0B8714066B51}"/>
              </a:ext>
            </a:extLst>
          </p:cNvPr>
          <p:cNvSpPr>
            <a:spLocks noChangeAspect="1"/>
          </p:cNvSpPr>
          <p:nvPr/>
        </p:nvSpPr>
        <p:spPr bwMode="auto">
          <a:xfrm>
            <a:off x="7064713" y="3333465"/>
            <a:ext cx="182880" cy="188843"/>
          </a:xfrm>
          <a:prstGeom prst="rect">
            <a:avLst/>
          </a:prstGeom>
          <a:noFill/>
          <a:ln w="19050" cap="flat" cmpd="sng" algn="ctr">
            <a:solidFill>
              <a:srgbClr val="C00000"/>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charset="0"/>
            </a:endParaRPr>
          </a:p>
        </p:txBody>
      </p:sp>
      <p:grpSp>
        <p:nvGrpSpPr>
          <p:cNvPr id="99" name="Group 98"/>
          <p:cNvGrpSpPr/>
          <p:nvPr/>
        </p:nvGrpSpPr>
        <p:grpSpPr>
          <a:xfrm>
            <a:off x="8172600" y="3031927"/>
            <a:ext cx="927337" cy="1348004"/>
            <a:chOff x="7053864" y="3160624"/>
            <a:chExt cx="927337" cy="1348004"/>
          </a:xfrm>
        </p:grpSpPr>
        <p:pic>
          <p:nvPicPr>
            <p:cNvPr id="100" name="Picture 99"/>
            <p:cNvPicPr>
              <a:picLocks noChangeAspect="1"/>
            </p:cNvPicPr>
            <p:nvPr/>
          </p:nvPicPr>
          <p:blipFill rotWithShape="1">
            <a:blip r:embed="rId8" cstate="print">
              <a:extLst>
                <a:ext uri="{28A0092B-C50C-407E-A947-70E740481C1C}">
                  <a14:useLocalDpi xmlns:a14="http://schemas.microsoft.com/office/drawing/2010/main" val="0"/>
                </a:ext>
              </a:extLst>
            </a:blip>
            <a:srcRect l="84781" t="12688" r="10781" b="43536"/>
            <a:stretch/>
          </p:blipFill>
          <p:spPr>
            <a:xfrm flipH="1">
              <a:off x="7316722" y="3247355"/>
              <a:ext cx="133458" cy="1170108"/>
            </a:xfrm>
            <a:prstGeom prst="rect">
              <a:avLst/>
            </a:prstGeom>
          </p:spPr>
        </p:pic>
        <p:sp>
          <p:nvSpPr>
            <p:cNvPr id="115" name="TextBox 114"/>
            <p:cNvSpPr txBox="1"/>
            <p:nvPr/>
          </p:nvSpPr>
          <p:spPr>
            <a:xfrm>
              <a:off x="7053864" y="3160624"/>
              <a:ext cx="90711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8</a:t>
              </a:r>
              <a:endParaRPr kumimoji="0" lang="en-US" sz="1000" b="0" u="none" strike="noStrike" kern="0" cap="none" spc="0" normalizeH="0" baseline="0" noProof="0" dirty="0">
                <a:ln>
                  <a:noFill/>
                </a:ln>
                <a:solidFill>
                  <a:schemeClr val="tx1"/>
                </a:solidFill>
                <a:effectLst/>
                <a:uLnTx/>
                <a:uFillTx/>
                <a:latin typeface="+mn-lt"/>
              </a:endParaRPr>
            </a:p>
          </p:txBody>
        </p:sp>
        <p:sp>
          <p:nvSpPr>
            <p:cNvPr id="122" name="TextBox 121"/>
            <p:cNvSpPr txBox="1"/>
            <p:nvPr/>
          </p:nvSpPr>
          <p:spPr>
            <a:xfrm>
              <a:off x="7074089" y="4262407"/>
              <a:ext cx="90711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-8</a:t>
              </a:r>
              <a:endParaRPr kumimoji="0" lang="en-US" sz="1000" b="0" u="none" strike="noStrike" kern="0" cap="none" spc="0" normalizeH="0" baseline="0" noProof="0" dirty="0">
                <a:ln>
                  <a:noFill/>
                </a:ln>
                <a:solidFill>
                  <a:schemeClr val="tx1"/>
                </a:solidFill>
                <a:effectLst/>
                <a:uLnTx/>
                <a:uFillTx/>
                <a:latin typeface="+mn-lt"/>
              </a:endParaRPr>
            </a:p>
          </p:txBody>
        </p:sp>
      </p:grpSp>
      <p:sp>
        <p:nvSpPr>
          <p:cNvPr id="123" name="TextBox 122">
            <a:extLst>
              <a:ext uri="{FF2B5EF4-FFF2-40B4-BE49-F238E27FC236}">
                <a16:creationId xmlns:a16="http://schemas.microsoft.com/office/drawing/2014/main" id="{5F9134CF-3EE1-4D23-BF2E-D947589D9B04}"/>
              </a:ext>
            </a:extLst>
          </p:cNvPr>
          <p:cNvSpPr txBox="1"/>
          <p:nvPr/>
        </p:nvSpPr>
        <p:spPr>
          <a:xfrm>
            <a:off x="8481439" y="3633192"/>
            <a:ext cx="553357" cy="246221"/>
          </a:xfrm>
          <a:prstGeom prst="rect">
            <a:avLst/>
          </a:prstGeom>
          <a:noFill/>
        </p:spPr>
        <p:txBody>
          <a:bodyPr wrap="none" rtlCol="0">
            <a:spAutoFit/>
          </a:bodyPr>
          <a:lstStyle/>
          <a:p>
            <a:r>
              <a:rPr lang="en-US" sz="1000" i="1" dirty="0" err="1">
                <a:solidFill>
                  <a:schemeClr val="tx1"/>
                </a:solidFill>
                <a:latin typeface="Symbol" panose="05050102010706020507" pitchFamily="18" charset="2"/>
              </a:rPr>
              <a:t>z</a:t>
            </a:r>
            <a:r>
              <a:rPr lang="en-US" sz="1000" i="1" dirty="0" err="1">
                <a:solidFill>
                  <a:schemeClr val="tx1"/>
                </a:solidFill>
                <a:latin typeface="+mn-lt"/>
              </a:rPr>
              <a:t>∙H</a:t>
            </a:r>
            <a:r>
              <a:rPr lang="en-US" sz="1000" i="1" dirty="0">
                <a:solidFill>
                  <a:schemeClr val="tx1"/>
                </a:solidFill>
                <a:latin typeface="+mn-lt"/>
              </a:rPr>
              <a:t>/</a:t>
            </a:r>
            <a:r>
              <a:rPr lang="en-US" sz="1000" i="1" dirty="0" err="1">
                <a:solidFill>
                  <a:schemeClr val="tx1"/>
                </a:solidFill>
                <a:latin typeface="+mn-lt"/>
              </a:rPr>
              <a:t>U</a:t>
            </a:r>
            <a:r>
              <a:rPr lang="en-US" sz="1000" i="1" baseline="-25000" dirty="0" err="1">
                <a:solidFill>
                  <a:schemeClr val="tx1"/>
                </a:solidFill>
                <a:latin typeface="+mn-lt"/>
              </a:rPr>
              <a:t>o</a:t>
            </a:r>
            <a:endParaRPr lang="en-US" sz="1000" baseline="-25000" dirty="0">
              <a:solidFill>
                <a:schemeClr val="tx1"/>
              </a:solidFill>
              <a:latin typeface="+mn-lt"/>
            </a:endParaRPr>
          </a:p>
        </p:txBody>
      </p:sp>
      <p:pic>
        <p:nvPicPr>
          <p:cNvPr id="37889" name="Picture 1"/>
          <p:cNvPicPr>
            <a:picLocks noChangeAspect="1" noChangeArrowheads="1"/>
          </p:cNvPicPr>
          <p:nvPr/>
        </p:nvPicPr>
        <p:blipFill>
          <a:blip r:embed="rId9" cstate="print"/>
          <a:srcRect/>
          <a:stretch>
            <a:fillRect/>
          </a:stretch>
        </p:blipFill>
        <p:spPr bwMode="auto">
          <a:xfrm>
            <a:off x="4616009" y="921231"/>
            <a:ext cx="3322109" cy="1939334"/>
          </a:xfrm>
          <a:prstGeom prst="rect">
            <a:avLst/>
          </a:prstGeom>
          <a:noFill/>
          <a:ln w="9525">
            <a:noFill/>
            <a:miter lim="800000"/>
            <a:headEnd/>
            <a:tailEnd/>
          </a:ln>
          <a:effectLst/>
        </p:spPr>
      </p:pic>
      <p:sp>
        <p:nvSpPr>
          <p:cNvPr id="93" name="TextBox 92"/>
          <p:cNvSpPr txBox="1"/>
          <p:nvPr/>
        </p:nvSpPr>
        <p:spPr>
          <a:xfrm>
            <a:off x="4616009" y="1744497"/>
            <a:ext cx="1205779" cy="261610"/>
          </a:xfrm>
          <a:prstGeom prst="rect">
            <a:avLst/>
          </a:prstGeom>
          <a:noFill/>
        </p:spPr>
        <p:txBody>
          <a:bodyPr wrap="none" rtlCol="0">
            <a:spAutoFit/>
          </a:bodyPr>
          <a:lstStyle/>
          <a:p>
            <a:r>
              <a:rPr lang="en-US" sz="1100" dirty="0">
                <a:solidFill>
                  <a:schemeClr val="tx1"/>
                </a:solidFill>
                <a:latin typeface="+mn-lt"/>
              </a:rPr>
              <a:t>Flow Separation</a:t>
            </a:r>
            <a:endParaRPr lang="en-US" sz="1100" baseline="-25000" dirty="0">
              <a:solidFill>
                <a:schemeClr val="tx1"/>
              </a:solidFill>
              <a:latin typeface="+mn-lt"/>
            </a:endParaRPr>
          </a:p>
        </p:txBody>
      </p:sp>
      <p:sp>
        <p:nvSpPr>
          <p:cNvPr id="117" name="Text Box 33"/>
          <p:cNvSpPr txBox="1">
            <a:spLocks noChangeArrowheads="1"/>
          </p:cNvSpPr>
          <p:nvPr/>
        </p:nvSpPr>
        <p:spPr bwMode="auto">
          <a:xfrm>
            <a:off x="4698513" y="2539377"/>
            <a:ext cx="880248" cy="307777"/>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dirty="0">
                <a:solidFill>
                  <a:srgbClr val="0B00A0"/>
                </a:solidFill>
                <a:latin typeface="+mn-lt"/>
              </a:rPr>
              <a:t>Base</a:t>
            </a:r>
            <a:endParaRPr kumimoji="0" lang="en-US" sz="1400" b="0" i="0" u="none" strike="noStrike" kern="0" cap="none" spc="0" normalizeH="0" baseline="0" noProof="0" dirty="0">
              <a:ln>
                <a:noFill/>
              </a:ln>
              <a:solidFill>
                <a:srgbClr val="0B00A0"/>
              </a:solidFill>
              <a:effectLst/>
              <a:uLnTx/>
              <a:uFillTx/>
              <a:latin typeface="+mn-lt"/>
            </a:endParaRPr>
          </a:p>
        </p:txBody>
      </p:sp>
      <p:sp>
        <p:nvSpPr>
          <p:cNvPr id="118" name="Text Box 33"/>
          <p:cNvSpPr txBox="1">
            <a:spLocks noChangeArrowheads="1"/>
          </p:cNvSpPr>
          <p:nvPr/>
        </p:nvSpPr>
        <p:spPr bwMode="auto">
          <a:xfrm>
            <a:off x="7034683" y="2539377"/>
            <a:ext cx="1017861" cy="307777"/>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dirty="0">
                <a:solidFill>
                  <a:srgbClr val="0B00A0"/>
                </a:solidFill>
                <a:latin typeface="+mn-lt"/>
              </a:rPr>
              <a:t>Controlled</a:t>
            </a:r>
            <a:endParaRPr kumimoji="0" lang="en-US" sz="1400" b="0" i="0" u="none" strike="noStrike" kern="0" cap="none" spc="0" normalizeH="0" baseline="0" noProof="0" dirty="0">
              <a:ln>
                <a:noFill/>
              </a:ln>
              <a:solidFill>
                <a:srgbClr val="0B00A0"/>
              </a:solidFill>
              <a:effectLst/>
              <a:uLnTx/>
              <a:uFillTx/>
              <a:latin typeface="+mn-lt"/>
            </a:endParaRPr>
          </a:p>
        </p:txBody>
      </p:sp>
    </p:spTree>
    <p:extLst>
      <p:ext uri="{BB962C8B-B14F-4D97-AF65-F5344CB8AC3E}">
        <p14:creationId xmlns:p14="http://schemas.microsoft.com/office/powerpoint/2010/main" val="404398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1B5E86B-82AA-4BAD-B5D0-73AE608D4AD3}"/>
              </a:ext>
            </a:extLst>
          </p:cNvPr>
          <p:cNvGrpSpPr/>
          <p:nvPr/>
        </p:nvGrpSpPr>
        <p:grpSpPr>
          <a:xfrm>
            <a:off x="5685886" y="4853942"/>
            <a:ext cx="1865017" cy="1791173"/>
            <a:chOff x="5666916" y="4848895"/>
            <a:chExt cx="1865017" cy="1791173"/>
          </a:xfrm>
        </p:grpSpPr>
        <p:grpSp>
          <p:nvGrpSpPr>
            <p:cNvPr id="188" name="Group 187">
              <a:extLst>
                <a:ext uri="{FF2B5EF4-FFF2-40B4-BE49-F238E27FC236}">
                  <a16:creationId xmlns:a16="http://schemas.microsoft.com/office/drawing/2014/main" id="{7C47F41B-3AA0-4E4E-9C69-9CADAF6EE094}"/>
                </a:ext>
              </a:extLst>
            </p:cNvPr>
            <p:cNvGrpSpPr/>
            <p:nvPr/>
          </p:nvGrpSpPr>
          <p:grpSpPr>
            <a:xfrm>
              <a:off x="5743654" y="5201094"/>
              <a:ext cx="1718513" cy="1212783"/>
              <a:chOff x="7476219" y="228034"/>
              <a:chExt cx="1609725" cy="1133856"/>
            </a:xfrm>
          </p:grpSpPr>
          <p:sp>
            <p:nvSpPr>
              <p:cNvPr id="189" name="Rectangle 188">
                <a:extLst>
                  <a:ext uri="{FF2B5EF4-FFF2-40B4-BE49-F238E27FC236}">
                    <a16:creationId xmlns:a16="http://schemas.microsoft.com/office/drawing/2014/main" id="{857A0C91-A503-48CB-B1CD-F718B8A85841}"/>
                  </a:ext>
                </a:extLst>
              </p:cNvPr>
              <p:cNvSpPr/>
              <p:nvPr/>
            </p:nvSpPr>
            <p:spPr bwMode="auto">
              <a:xfrm>
                <a:off x="7476409" y="228034"/>
                <a:ext cx="1609344" cy="11338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pic>
            <p:nvPicPr>
              <p:cNvPr id="190" name="Picture 1">
                <a:extLst>
                  <a:ext uri="{FF2B5EF4-FFF2-40B4-BE49-F238E27FC236}">
                    <a16:creationId xmlns:a16="http://schemas.microsoft.com/office/drawing/2014/main" id="{EC40B1A6-95EF-4235-8C54-95501DECF84D}"/>
                  </a:ext>
                </a:extLst>
              </p:cNvPr>
              <p:cNvPicPr>
                <a:picLocks noChangeAspect="1" noChangeArrowheads="1"/>
              </p:cNvPicPr>
              <p:nvPr/>
            </p:nvPicPr>
            <p:blipFill>
              <a:blip r:embed="rId4" cstate="print"/>
              <a:srcRect/>
              <a:stretch>
                <a:fillRect/>
              </a:stretch>
            </p:blipFill>
            <p:spPr bwMode="auto">
              <a:xfrm>
                <a:off x="7476219" y="228225"/>
                <a:ext cx="1609725" cy="1133475"/>
              </a:xfrm>
              <a:prstGeom prst="rect">
                <a:avLst/>
              </a:prstGeom>
              <a:noFill/>
              <a:ln w="9525">
                <a:noFill/>
                <a:miter lim="800000"/>
                <a:headEnd/>
                <a:tailEnd/>
              </a:ln>
              <a:effectLst/>
            </p:spPr>
          </p:pic>
        </p:grpSp>
        <p:sp>
          <p:nvSpPr>
            <p:cNvPr id="191" name="TextBox 190">
              <a:extLst>
                <a:ext uri="{FF2B5EF4-FFF2-40B4-BE49-F238E27FC236}">
                  <a16:creationId xmlns:a16="http://schemas.microsoft.com/office/drawing/2014/main" id="{FCAFFC01-5451-4D01-B0D3-DEB6CF069DE2}"/>
                </a:ext>
              </a:extLst>
            </p:cNvPr>
            <p:cNvSpPr txBox="1"/>
            <p:nvPr/>
          </p:nvSpPr>
          <p:spPr>
            <a:xfrm>
              <a:off x="5684416" y="5488905"/>
              <a:ext cx="614271" cy="276999"/>
            </a:xfrm>
            <a:prstGeom prst="rect">
              <a:avLst/>
            </a:prstGeom>
            <a:noFill/>
          </p:spPr>
          <p:txBody>
            <a:bodyPr wrap="none" rtlCol="0">
              <a:spAutoFit/>
            </a:bodyPr>
            <a:lstStyle/>
            <a:p>
              <a:r>
                <a:rPr lang="en-US" sz="1200" dirty="0" err="1">
                  <a:solidFill>
                    <a:schemeClr val="tx1"/>
                  </a:solidFill>
                  <a:latin typeface="+mn-lt"/>
                </a:rPr>
                <a:t>C</a:t>
              </a:r>
              <a:r>
                <a:rPr lang="en-US" sz="1200" baseline="-25000" dirty="0" err="1">
                  <a:solidFill>
                    <a:schemeClr val="tx1"/>
                  </a:solidFill>
                  <a:latin typeface="+mn-lt"/>
                </a:rPr>
                <a:t>q</a:t>
              </a:r>
              <a:r>
                <a:rPr lang="en-US" sz="1200" dirty="0">
                  <a:solidFill>
                    <a:schemeClr val="tx1"/>
                  </a:solidFill>
                  <a:latin typeface="+mn-lt"/>
                </a:rPr>
                <a:t> = 0</a:t>
              </a:r>
            </a:p>
          </p:txBody>
        </p:sp>
        <p:sp>
          <p:nvSpPr>
            <p:cNvPr id="192" name="TextBox 191">
              <a:extLst>
                <a:ext uri="{FF2B5EF4-FFF2-40B4-BE49-F238E27FC236}">
                  <a16:creationId xmlns:a16="http://schemas.microsoft.com/office/drawing/2014/main" id="{C9CB1907-1CA1-46C4-B710-B3DFDF9C6A0A}"/>
                </a:ext>
              </a:extLst>
            </p:cNvPr>
            <p:cNvSpPr txBox="1"/>
            <p:nvPr/>
          </p:nvSpPr>
          <p:spPr>
            <a:xfrm>
              <a:off x="6226887" y="6136879"/>
              <a:ext cx="878767" cy="276999"/>
            </a:xfrm>
            <a:prstGeom prst="rect">
              <a:avLst/>
            </a:prstGeom>
            <a:noFill/>
          </p:spPr>
          <p:txBody>
            <a:bodyPr wrap="none" rtlCol="0">
              <a:spAutoFit/>
            </a:bodyPr>
            <a:lstStyle/>
            <a:p>
              <a:r>
                <a:rPr lang="en-US" sz="1200" dirty="0" err="1">
                  <a:solidFill>
                    <a:schemeClr val="tx1"/>
                  </a:solidFill>
                  <a:latin typeface="+mn-lt"/>
                </a:rPr>
                <a:t>C</a:t>
              </a:r>
              <a:r>
                <a:rPr lang="en-US" sz="1200" baseline="-25000" dirty="0" err="1">
                  <a:solidFill>
                    <a:schemeClr val="tx1"/>
                  </a:solidFill>
                  <a:latin typeface="+mn-lt"/>
                </a:rPr>
                <a:t>q</a:t>
              </a:r>
              <a:r>
                <a:rPr lang="en-US" sz="1200" dirty="0">
                  <a:solidFill>
                    <a:schemeClr val="tx1"/>
                  </a:solidFill>
                  <a:latin typeface="+mn-lt"/>
                </a:rPr>
                <a:t> = 0.8%</a:t>
              </a:r>
            </a:p>
          </p:txBody>
        </p:sp>
        <p:sp>
          <p:nvSpPr>
            <p:cNvPr id="193" name="Rectangle 192">
              <a:extLst>
                <a:ext uri="{FF2B5EF4-FFF2-40B4-BE49-F238E27FC236}">
                  <a16:creationId xmlns:a16="http://schemas.microsoft.com/office/drawing/2014/main" id="{D97B651D-7E28-402A-B216-8F132C0E8A1C}"/>
                </a:ext>
              </a:extLst>
            </p:cNvPr>
            <p:cNvSpPr/>
            <p:nvPr/>
          </p:nvSpPr>
          <p:spPr>
            <a:xfrm>
              <a:off x="5666916" y="4848895"/>
              <a:ext cx="1865017" cy="1791173"/>
            </a:xfrm>
            <a:prstGeom prst="rect">
              <a:avLst/>
            </a:prstGeom>
            <a:no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02" name="Picture 101">
            <a:extLst>
              <a:ext uri="{FF2B5EF4-FFF2-40B4-BE49-F238E27FC236}">
                <a16:creationId xmlns:a16="http://schemas.microsoft.com/office/drawing/2014/main" id="{C7E73CCF-61DC-47A7-809E-05F25B8EED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379" t="4838" r="30602" b="13973"/>
          <a:stretch/>
        </p:blipFill>
        <p:spPr>
          <a:xfrm>
            <a:off x="303677" y="1068137"/>
            <a:ext cx="4422161" cy="3809534"/>
          </a:xfrm>
          <a:prstGeom prst="rect">
            <a:avLst/>
          </a:prstGeom>
        </p:spPr>
      </p:pic>
      <p:sp>
        <p:nvSpPr>
          <p:cNvPr id="119" name="Parallelogram 21">
            <a:extLst>
              <a:ext uri="{FF2B5EF4-FFF2-40B4-BE49-F238E27FC236}">
                <a16:creationId xmlns:a16="http://schemas.microsoft.com/office/drawing/2014/main" id="{5DBCA6AD-5B5E-4EE7-860C-E8680B23B326}"/>
              </a:ext>
            </a:extLst>
          </p:cNvPr>
          <p:cNvSpPr/>
          <p:nvPr/>
        </p:nvSpPr>
        <p:spPr>
          <a:xfrm>
            <a:off x="1509772" y="1259322"/>
            <a:ext cx="1593653" cy="3345957"/>
          </a:xfrm>
          <a:custGeom>
            <a:avLst/>
            <a:gdLst>
              <a:gd name="connsiteX0" fmla="*/ 0 w 970603"/>
              <a:gd name="connsiteY0" fmla="*/ 958787 h 958787"/>
              <a:gd name="connsiteX1" fmla="*/ 239697 w 970603"/>
              <a:gd name="connsiteY1" fmla="*/ 0 h 958787"/>
              <a:gd name="connsiteX2" fmla="*/ 970603 w 970603"/>
              <a:gd name="connsiteY2" fmla="*/ 0 h 958787"/>
              <a:gd name="connsiteX3" fmla="*/ 730906 w 970603"/>
              <a:gd name="connsiteY3" fmla="*/ 958787 h 958787"/>
              <a:gd name="connsiteX4" fmla="*/ 0 w 970603"/>
              <a:gd name="connsiteY4" fmla="*/ 958787 h 958787"/>
              <a:gd name="connsiteX0" fmla="*/ 0 w 730906"/>
              <a:gd name="connsiteY0" fmla="*/ 958787 h 958787"/>
              <a:gd name="connsiteX1" fmla="*/ 239697 w 730906"/>
              <a:gd name="connsiteY1" fmla="*/ 0 h 958787"/>
              <a:gd name="connsiteX2" fmla="*/ 460063 w 730906"/>
              <a:gd name="connsiteY2" fmla="*/ 0 h 958787"/>
              <a:gd name="connsiteX3" fmla="*/ 730906 w 730906"/>
              <a:gd name="connsiteY3" fmla="*/ 958787 h 958787"/>
              <a:gd name="connsiteX4" fmla="*/ 0 w 730906"/>
              <a:gd name="connsiteY4" fmla="*/ 958787 h 958787"/>
              <a:gd name="connsiteX0" fmla="*/ 0 w 852826"/>
              <a:gd name="connsiteY0" fmla="*/ 958787 h 1168337"/>
              <a:gd name="connsiteX1" fmla="*/ 239697 w 852826"/>
              <a:gd name="connsiteY1" fmla="*/ 0 h 1168337"/>
              <a:gd name="connsiteX2" fmla="*/ 460063 w 852826"/>
              <a:gd name="connsiteY2" fmla="*/ 0 h 1168337"/>
              <a:gd name="connsiteX3" fmla="*/ 852826 w 852826"/>
              <a:gd name="connsiteY3" fmla="*/ 1168337 h 1168337"/>
              <a:gd name="connsiteX4" fmla="*/ 0 w 852826"/>
              <a:gd name="connsiteY4" fmla="*/ 958787 h 1168337"/>
              <a:gd name="connsiteX0" fmla="*/ 0 w 826156"/>
              <a:gd name="connsiteY0" fmla="*/ 913067 h 1168337"/>
              <a:gd name="connsiteX1" fmla="*/ 213027 w 826156"/>
              <a:gd name="connsiteY1" fmla="*/ 0 h 1168337"/>
              <a:gd name="connsiteX2" fmla="*/ 433393 w 826156"/>
              <a:gd name="connsiteY2" fmla="*/ 0 h 1168337"/>
              <a:gd name="connsiteX3" fmla="*/ 826156 w 826156"/>
              <a:gd name="connsiteY3" fmla="*/ 1168337 h 1168337"/>
              <a:gd name="connsiteX4" fmla="*/ 0 w 826156"/>
              <a:gd name="connsiteY4" fmla="*/ 913067 h 1168337"/>
              <a:gd name="connsiteX0" fmla="*/ 0 w 864256"/>
              <a:gd name="connsiteY0" fmla="*/ 913067 h 1198817"/>
              <a:gd name="connsiteX1" fmla="*/ 213027 w 864256"/>
              <a:gd name="connsiteY1" fmla="*/ 0 h 1198817"/>
              <a:gd name="connsiteX2" fmla="*/ 433393 w 864256"/>
              <a:gd name="connsiteY2" fmla="*/ 0 h 1198817"/>
              <a:gd name="connsiteX3" fmla="*/ 864256 w 864256"/>
              <a:gd name="connsiteY3" fmla="*/ 1198817 h 1198817"/>
              <a:gd name="connsiteX4" fmla="*/ 0 w 864256"/>
              <a:gd name="connsiteY4" fmla="*/ 913067 h 1198817"/>
              <a:gd name="connsiteX0" fmla="*/ 118443 w 651229"/>
              <a:gd name="connsiteY0" fmla="*/ 1019747 h 1198817"/>
              <a:gd name="connsiteX1" fmla="*/ 0 w 651229"/>
              <a:gd name="connsiteY1" fmla="*/ 0 h 1198817"/>
              <a:gd name="connsiteX2" fmla="*/ 220366 w 651229"/>
              <a:gd name="connsiteY2" fmla="*/ 0 h 1198817"/>
              <a:gd name="connsiteX3" fmla="*/ 651229 w 651229"/>
              <a:gd name="connsiteY3" fmla="*/ 1198817 h 1198817"/>
              <a:gd name="connsiteX4" fmla="*/ 118443 w 651229"/>
              <a:gd name="connsiteY4" fmla="*/ 1019747 h 1198817"/>
              <a:gd name="connsiteX0" fmla="*/ 11763 w 651229"/>
              <a:gd name="connsiteY0" fmla="*/ 981647 h 1198817"/>
              <a:gd name="connsiteX1" fmla="*/ 0 w 651229"/>
              <a:gd name="connsiteY1" fmla="*/ 0 h 1198817"/>
              <a:gd name="connsiteX2" fmla="*/ 220366 w 651229"/>
              <a:gd name="connsiteY2" fmla="*/ 0 h 1198817"/>
              <a:gd name="connsiteX3" fmla="*/ 651229 w 651229"/>
              <a:gd name="connsiteY3" fmla="*/ 1198817 h 1198817"/>
              <a:gd name="connsiteX4" fmla="*/ 11763 w 651229"/>
              <a:gd name="connsiteY4" fmla="*/ 981647 h 1198817"/>
              <a:gd name="connsiteX0" fmla="*/ 179403 w 818869"/>
              <a:gd name="connsiteY0" fmla="*/ 1065467 h 1282637"/>
              <a:gd name="connsiteX1" fmla="*/ 0 w 818869"/>
              <a:gd name="connsiteY1" fmla="*/ 0 h 1282637"/>
              <a:gd name="connsiteX2" fmla="*/ 388006 w 818869"/>
              <a:gd name="connsiteY2" fmla="*/ 83820 h 1282637"/>
              <a:gd name="connsiteX3" fmla="*/ 818869 w 818869"/>
              <a:gd name="connsiteY3" fmla="*/ 1282637 h 1282637"/>
              <a:gd name="connsiteX4" fmla="*/ 179403 w 818869"/>
              <a:gd name="connsiteY4" fmla="*/ 1065467 h 1282637"/>
              <a:gd name="connsiteX0" fmla="*/ 23193 w 662659"/>
              <a:gd name="connsiteY0" fmla="*/ 1038797 h 1255967"/>
              <a:gd name="connsiteX1" fmla="*/ 0 w 662659"/>
              <a:gd name="connsiteY1" fmla="*/ 0 h 1255967"/>
              <a:gd name="connsiteX2" fmla="*/ 231796 w 662659"/>
              <a:gd name="connsiteY2" fmla="*/ 57150 h 1255967"/>
              <a:gd name="connsiteX3" fmla="*/ 662659 w 662659"/>
              <a:gd name="connsiteY3" fmla="*/ 1255967 h 1255967"/>
              <a:gd name="connsiteX4" fmla="*/ 23193 w 662659"/>
              <a:gd name="connsiteY4" fmla="*/ 1038797 h 1255967"/>
              <a:gd name="connsiteX0" fmla="*/ 0 w 639466"/>
              <a:gd name="connsiteY0" fmla="*/ 990346 h 1207516"/>
              <a:gd name="connsiteX1" fmla="*/ 34114 w 639466"/>
              <a:gd name="connsiteY1" fmla="*/ 0 h 1207516"/>
              <a:gd name="connsiteX2" fmla="*/ 208603 w 639466"/>
              <a:gd name="connsiteY2" fmla="*/ 8699 h 1207516"/>
              <a:gd name="connsiteX3" fmla="*/ 639466 w 639466"/>
              <a:gd name="connsiteY3" fmla="*/ 1207516 h 1207516"/>
              <a:gd name="connsiteX4" fmla="*/ 0 w 639466"/>
              <a:gd name="connsiteY4" fmla="*/ 990346 h 1207516"/>
              <a:gd name="connsiteX0" fmla="*/ 5299 w 644765"/>
              <a:gd name="connsiteY0" fmla="*/ 1047716 h 1264886"/>
              <a:gd name="connsiteX1" fmla="*/ 39413 w 644765"/>
              <a:gd name="connsiteY1" fmla="*/ 57370 h 1264886"/>
              <a:gd name="connsiteX2" fmla="*/ 0 w 644765"/>
              <a:gd name="connsiteY2" fmla="*/ 0 h 1264886"/>
              <a:gd name="connsiteX3" fmla="*/ 644765 w 644765"/>
              <a:gd name="connsiteY3" fmla="*/ 1264886 h 1264886"/>
              <a:gd name="connsiteX4" fmla="*/ 5299 w 644765"/>
              <a:gd name="connsiteY4" fmla="*/ 1047716 h 1264886"/>
              <a:gd name="connsiteX0" fmla="*/ 5299 w 596251"/>
              <a:gd name="connsiteY0" fmla="*/ 1047716 h 1076464"/>
              <a:gd name="connsiteX1" fmla="*/ 39413 w 596251"/>
              <a:gd name="connsiteY1" fmla="*/ 57370 h 1076464"/>
              <a:gd name="connsiteX2" fmla="*/ 0 w 596251"/>
              <a:gd name="connsiteY2" fmla="*/ 0 h 1076464"/>
              <a:gd name="connsiteX3" fmla="*/ 596251 w 596251"/>
              <a:gd name="connsiteY3" fmla="*/ 1076464 h 1076464"/>
              <a:gd name="connsiteX4" fmla="*/ 5299 w 596251"/>
              <a:gd name="connsiteY4" fmla="*/ 1047716 h 1076464"/>
              <a:gd name="connsiteX0" fmla="*/ 314023 w 596251"/>
              <a:gd name="connsiteY0" fmla="*/ 1196985 h 1196985"/>
              <a:gd name="connsiteX1" fmla="*/ 39413 w 596251"/>
              <a:gd name="connsiteY1" fmla="*/ 57370 h 1196985"/>
              <a:gd name="connsiteX2" fmla="*/ 0 w 596251"/>
              <a:gd name="connsiteY2" fmla="*/ 0 h 1196985"/>
              <a:gd name="connsiteX3" fmla="*/ 596251 w 596251"/>
              <a:gd name="connsiteY3" fmla="*/ 1076464 h 1196985"/>
              <a:gd name="connsiteX4" fmla="*/ 314023 w 596251"/>
              <a:gd name="connsiteY4" fmla="*/ 1196985 h 1196985"/>
              <a:gd name="connsiteX0" fmla="*/ 356201 w 638429"/>
              <a:gd name="connsiteY0" fmla="*/ 1196985 h 1196985"/>
              <a:gd name="connsiteX1" fmla="*/ 0 w 638429"/>
              <a:gd name="connsiteY1" fmla="*/ 106311 h 1196985"/>
              <a:gd name="connsiteX2" fmla="*/ 42178 w 638429"/>
              <a:gd name="connsiteY2" fmla="*/ 0 h 1196985"/>
              <a:gd name="connsiteX3" fmla="*/ 638429 w 638429"/>
              <a:gd name="connsiteY3" fmla="*/ 1076464 h 1196985"/>
              <a:gd name="connsiteX4" fmla="*/ 356201 w 638429"/>
              <a:gd name="connsiteY4" fmla="*/ 1196985 h 1196985"/>
              <a:gd name="connsiteX0" fmla="*/ 473076 w 755304"/>
              <a:gd name="connsiteY0" fmla="*/ 1323142 h 1323142"/>
              <a:gd name="connsiteX1" fmla="*/ 0 w 755304"/>
              <a:gd name="connsiteY1" fmla="*/ 0 h 1323142"/>
              <a:gd name="connsiteX2" fmla="*/ 159053 w 755304"/>
              <a:gd name="connsiteY2" fmla="*/ 126157 h 1323142"/>
              <a:gd name="connsiteX3" fmla="*/ 755304 w 755304"/>
              <a:gd name="connsiteY3" fmla="*/ 1202621 h 1323142"/>
              <a:gd name="connsiteX4" fmla="*/ 473076 w 755304"/>
              <a:gd name="connsiteY4" fmla="*/ 1323142 h 1323142"/>
              <a:gd name="connsiteX0" fmla="*/ 473076 w 755304"/>
              <a:gd name="connsiteY0" fmla="*/ 1323142 h 1323142"/>
              <a:gd name="connsiteX1" fmla="*/ 0 w 755304"/>
              <a:gd name="connsiteY1" fmla="*/ 0 h 1323142"/>
              <a:gd name="connsiteX2" fmla="*/ 114949 w 755304"/>
              <a:gd name="connsiteY2" fmla="*/ 47851 h 1323142"/>
              <a:gd name="connsiteX3" fmla="*/ 755304 w 755304"/>
              <a:gd name="connsiteY3" fmla="*/ 1202621 h 1323142"/>
              <a:gd name="connsiteX4" fmla="*/ 473076 w 755304"/>
              <a:gd name="connsiteY4" fmla="*/ 1323142 h 1323142"/>
              <a:gd name="connsiteX0" fmla="*/ 473076 w 755304"/>
              <a:gd name="connsiteY0" fmla="*/ 1323142 h 1323142"/>
              <a:gd name="connsiteX1" fmla="*/ 0 w 755304"/>
              <a:gd name="connsiteY1" fmla="*/ 0 h 1323142"/>
              <a:gd name="connsiteX2" fmla="*/ 125975 w 755304"/>
              <a:gd name="connsiteY2" fmla="*/ 50298 h 1323142"/>
              <a:gd name="connsiteX3" fmla="*/ 755304 w 755304"/>
              <a:gd name="connsiteY3" fmla="*/ 1202621 h 1323142"/>
              <a:gd name="connsiteX4" fmla="*/ 473076 w 755304"/>
              <a:gd name="connsiteY4" fmla="*/ 1323142 h 1323142"/>
              <a:gd name="connsiteX0" fmla="*/ 473076 w 755304"/>
              <a:gd name="connsiteY0" fmla="*/ 1323142 h 1323142"/>
              <a:gd name="connsiteX1" fmla="*/ 0 w 755304"/>
              <a:gd name="connsiteY1" fmla="*/ 0 h 1323142"/>
              <a:gd name="connsiteX2" fmla="*/ 125975 w 755304"/>
              <a:gd name="connsiteY2" fmla="*/ 50298 h 1323142"/>
              <a:gd name="connsiteX3" fmla="*/ 229599 w 755304"/>
              <a:gd name="connsiteY3" fmla="*/ 241771 h 1323142"/>
              <a:gd name="connsiteX4" fmla="*/ 755304 w 755304"/>
              <a:gd name="connsiteY4" fmla="*/ 1202621 h 1323142"/>
              <a:gd name="connsiteX5" fmla="*/ 473076 w 755304"/>
              <a:gd name="connsiteY5" fmla="*/ 1323142 h 1323142"/>
              <a:gd name="connsiteX0" fmla="*/ 473076 w 755304"/>
              <a:gd name="connsiteY0" fmla="*/ 1723097 h 1723097"/>
              <a:gd name="connsiteX1" fmla="*/ 0 w 755304"/>
              <a:gd name="connsiteY1" fmla="*/ 399955 h 1723097"/>
              <a:gd name="connsiteX2" fmla="*/ 26742 w 755304"/>
              <a:gd name="connsiteY2" fmla="*/ 0 h 1723097"/>
              <a:gd name="connsiteX3" fmla="*/ 229599 w 755304"/>
              <a:gd name="connsiteY3" fmla="*/ 641726 h 1723097"/>
              <a:gd name="connsiteX4" fmla="*/ 755304 w 755304"/>
              <a:gd name="connsiteY4" fmla="*/ 1602576 h 1723097"/>
              <a:gd name="connsiteX5" fmla="*/ 473076 w 755304"/>
              <a:gd name="connsiteY5" fmla="*/ 1723097 h 1723097"/>
              <a:gd name="connsiteX0" fmla="*/ 473076 w 755304"/>
              <a:gd name="connsiteY0" fmla="*/ 1723097 h 1723097"/>
              <a:gd name="connsiteX1" fmla="*/ 0 w 755304"/>
              <a:gd name="connsiteY1" fmla="*/ 399955 h 1723097"/>
              <a:gd name="connsiteX2" fmla="*/ 26742 w 755304"/>
              <a:gd name="connsiteY2" fmla="*/ 0 h 1723097"/>
              <a:gd name="connsiteX3" fmla="*/ 125956 w 755304"/>
              <a:gd name="connsiteY3" fmla="*/ 455752 h 1723097"/>
              <a:gd name="connsiteX4" fmla="*/ 755304 w 755304"/>
              <a:gd name="connsiteY4" fmla="*/ 1602576 h 1723097"/>
              <a:gd name="connsiteX5" fmla="*/ 473076 w 755304"/>
              <a:gd name="connsiteY5" fmla="*/ 1723097 h 1723097"/>
              <a:gd name="connsiteX0" fmla="*/ 473076 w 755304"/>
              <a:gd name="connsiteY0" fmla="*/ 1723097 h 1723097"/>
              <a:gd name="connsiteX1" fmla="*/ 0 w 755304"/>
              <a:gd name="connsiteY1" fmla="*/ 399955 h 1723097"/>
              <a:gd name="connsiteX2" fmla="*/ 26742 w 755304"/>
              <a:gd name="connsiteY2" fmla="*/ 0 h 1723097"/>
              <a:gd name="connsiteX3" fmla="*/ 79647 w 755304"/>
              <a:gd name="connsiteY3" fmla="*/ 237966 h 1723097"/>
              <a:gd name="connsiteX4" fmla="*/ 125956 w 755304"/>
              <a:gd name="connsiteY4" fmla="*/ 455752 h 1723097"/>
              <a:gd name="connsiteX5" fmla="*/ 755304 w 755304"/>
              <a:gd name="connsiteY5" fmla="*/ 1602576 h 1723097"/>
              <a:gd name="connsiteX6" fmla="*/ 473076 w 755304"/>
              <a:gd name="connsiteY6" fmla="*/ 1723097 h 1723097"/>
              <a:gd name="connsiteX0" fmla="*/ 473076 w 755304"/>
              <a:gd name="connsiteY0" fmla="*/ 1723097 h 1723097"/>
              <a:gd name="connsiteX1" fmla="*/ 0 w 755304"/>
              <a:gd name="connsiteY1" fmla="*/ 399955 h 1723097"/>
              <a:gd name="connsiteX2" fmla="*/ 26742 w 755304"/>
              <a:gd name="connsiteY2" fmla="*/ 0 h 1723097"/>
              <a:gd name="connsiteX3" fmla="*/ 425859 w 755304"/>
              <a:gd name="connsiteY3" fmla="*/ 573208 h 1723097"/>
              <a:gd name="connsiteX4" fmla="*/ 125956 w 755304"/>
              <a:gd name="connsiteY4" fmla="*/ 455752 h 1723097"/>
              <a:gd name="connsiteX5" fmla="*/ 755304 w 755304"/>
              <a:gd name="connsiteY5" fmla="*/ 1602576 h 1723097"/>
              <a:gd name="connsiteX6" fmla="*/ 473076 w 755304"/>
              <a:gd name="connsiteY6" fmla="*/ 1723097 h 1723097"/>
              <a:gd name="connsiteX0" fmla="*/ 473076 w 755304"/>
              <a:gd name="connsiteY0" fmla="*/ 1723097 h 1723097"/>
              <a:gd name="connsiteX1" fmla="*/ 0 w 755304"/>
              <a:gd name="connsiteY1" fmla="*/ 399955 h 1723097"/>
              <a:gd name="connsiteX2" fmla="*/ 26742 w 755304"/>
              <a:gd name="connsiteY2" fmla="*/ 0 h 1723097"/>
              <a:gd name="connsiteX3" fmla="*/ 425859 w 755304"/>
              <a:gd name="connsiteY3" fmla="*/ 573208 h 1723097"/>
              <a:gd name="connsiteX4" fmla="*/ 125956 w 755304"/>
              <a:gd name="connsiteY4" fmla="*/ 455752 h 1723097"/>
              <a:gd name="connsiteX5" fmla="*/ 755304 w 755304"/>
              <a:gd name="connsiteY5" fmla="*/ 1602576 h 1723097"/>
              <a:gd name="connsiteX6" fmla="*/ 473076 w 755304"/>
              <a:gd name="connsiteY6" fmla="*/ 1723097 h 1723097"/>
              <a:gd name="connsiteX0" fmla="*/ 473076 w 755304"/>
              <a:gd name="connsiteY0" fmla="*/ 1723097 h 1723097"/>
              <a:gd name="connsiteX1" fmla="*/ 0 w 755304"/>
              <a:gd name="connsiteY1" fmla="*/ 399955 h 1723097"/>
              <a:gd name="connsiteX2" fmla="*/ 26742 w 755304"/>
              <a:gd name="connsiteY2" fmla="*/ 0 h 1723097"/>
              <a:gd name="connsiteX3" fmla="*/ 425859 w 755304"/>
              <a:gd name="connsiteY3" fmla="*/ 573208 h 1723097"/>
              <a:gd name="connsiteX4" fmla="*/ 141392 w 755304"/>
              <a:gd name="connsiteY4" fmla="*/ 485117 h 1723097"/>
              <a:gd name="connsiteX5" fmla="*/ 755304 w 755304"/>
              <a:gd name="connsiteY5" fmla="*/ 1602576 h 1723097"/>
              <a:gd name="connsiteX6" fmla="*/ 473076 w 755304"/>
              <a:gd name="connsiteY6" fmla="*/ 1723097 h 1723097"/>
              <a:gd name="connsiteX0" fmla="*/ 473076 w 755304"/>
              <a:gd name="connsiteY0" fmla="*/ 1723097 h 1723097"/>
              <a:gd name="connsiteX1" fmla="*/ 0 w 755304"/>
              <a:gd name="connsiteY1" fmla="*/ 399955 h 1723097"/>
              <a:gd name="connsiteX2" fmla="*/ 26742 w 755304"/>
              <a:gd name="connsiteY2" fmla="*/ 0 h 1723097"/>
              <a:gd name="connsiteX3" fmla="*/ 425859 w 755304"/>
              <a:gd name="connsiteY3" fmla="*/ 573208 h 1723097"/>
              <a:gd name="connsiteX4" fmla="*/ 141392 w 755304"/>
              <a:gd name="connsiteY4" fmla="*/ 485117 h 1723097"/>
              <a:gd name="connsiteX5" fmla="*/ 755304 w 755304"/>
              <a:gd name="connsiteY5" fmla="*/ 1602576 h 1723097"/>
              <a:gd name="connsiteX6" fmla="*/ 473076 w 755304"/>
              <a:gd name="connsiteY6" fmla="*/ 1723097 h 1723097"/>
              <a:gd name="connsiteX0" fmla="*/ 473076 w 755304"/>
              <a:gd name="connsiteY0" fmla="*/ 1723097 h 1723097"/>
              <a:gd name="connsiteX1" fmla="*/ 0 w 755304"/>
              <a:gd name="connsiteY1" fmla="*/ 399955 h 1723097"/>
              <a:gd name="connsiteX2" fmla="*/ 26742 w 755304"/>
              <a:gd name="connsiteY2" fmla="*/ 0 h 1723097"/>
              <a:gd name="connsiteX3" fmla="*/ 425859 w 755304"/>
              <a:gd name="connsiteY3" fmla="*/ 573208 h 1723097"/>
              <a:gd name="connsiteX4" fmla="*/ 152418 w 755304"/>
              <a:gd name="connsiteY4" fmla="*/ 494905 h 1723097"/>
              <a:gd name="connsiteX5" fmla="*/ 755304 w 755304"/>
              <a:gd name="connsiteY5" fmla="*/ 1602576 h 1723097"/>
              <a:gd name="connsiteX6" fmla="*/ 473076 w 755304"/>
              <a:gd name="connsiteY6" fmla="*/ 1723097 h 1723097"/>
              <a:gd name="connsiteX0" fmla="*/ 473076 w 755304"/>
              <a:gd name="connsiteY0" fmla="*/ 1723097 h 1723097"/>
              <a:gd name="connsiteX1" fmla="*/ 0 w 755304"/>
              <a:gd name="connsiteY1" fmla="*/ 399955 h 1723097"/>
              <a:gd name="connsiteX2" fmla="*/ 26742 w 755304"/>
              <a:gd name="connsiteY2" fmla="*/ 0 h 1723097"/>
              <a:gd name="connsiteX3" fmla="*/ 425859 w 755304"/>
              <a:gd name="connsiteY3" fmla="*/ 573208 h 1723097"/>
              <a:gd name="connsiteX4" fmla="*/ 152418 w 755304"/>
              <a:gd name="connsiteY4" fmla="*/ 494905 h 1723097"/>
              <a:gd name="connsiteX5" fmla="*/ 755304 w 755304"/>
              <a:gd name="connsiteY5" fmla="*/ 1602576 h 1723097"/>
              <a:gd name="connsiteX6" fmla="*/ 473076 w 755304"/>
              <a:gd name="connsiteY6" fmla="*/ 1723097 h 1723097"/>
              <a:gd name="connsiteX0" fmla="*/ 473076 w 755304"/>
              <a:gd name="connsiteY0" fmla="*/ 1723097 h 1723097"/>
              <a:gd name="connsiteX1" fmla="*/ 0 w 755304"/>
              <a:gd name="connsiteY1" fmla="*/ 399955 h 1723097"/>
              <a:gd name="connsiteX2" fmla="*/ 15697 w 755304"/>
              <a:gd name="connsiteY2" fmla="*/ 169448 h 1723097"/>
              <a:gd name="connsiteX3" fmla="*/ 26742 w 755304"/>
              <a:gd name="connsiteY3" fmla="*/ 0 h 1723097"/>
              <a:gd name="connsiteX4" fmla="*/ 425859 w 755304"/>
              <a:gd name="connsiteY4" fmla="*/ 573208 h 1723097"/>
              <a:gd name="connsiteX5" fmla="*/ 152418 w 755304"/>
              <a:gd name="connsiteY5" fmla="*/ 494905 h 1723097"/>
              <a:gd name="connsiteX6" fmla="*/ 755304 w 755304"/>
              <a:gd name="connsiteY6" fmla="*/ 1602576 h 1723097"/>
              <a:gd name="connsiteX7" fmla="*/ 473076 w 755304"/>
              <a:gd name="connsiteY7" fmla="*/ 1723097 h 1723097"/>
              <a:gd name="connsiteX0" fmla="*/ 473076 w 755304"/>
              <a:gd name="connsiteY0" fmla="*/ 2041212 h 2041212"/>
              <a:gd name="connsiteX1" fmla="*/ 0 w 755304"/>
              <a:gd name="connsiteY1" fmla="*/ 718070 h 2041212"/>
              <a:gd name="connsiteX2" fmla="*/ 15697 w 755304"/>
              <a:gd name="connsiteY2" fmla="*/ 487563 h 2041212"/>
              <a:gd name="connsiteX3" fmla="*/ 13511 w 755304"/>
              <a:gd name="connsiteY3" fmla="*/ 0 h 2041212"/>
              <a:gd name="connsiteX4" fmla="*/ 425859 w 755304"/>
              <a:gd name="connsiteY4" fmla="*/ 891323 h 2041212"/>
              <a:gd name="connsiteX5" fmla="*/ 152418 w 755304"/>
              <a:gd name="connsiteY5" fmla="*/ 813020 h 2041212"/>
              <a:gd name="connsiteX6" fmla="*/ 755304 w 755304"/>
              <a:gd name="connsiteY6" fmla="*/ 1920691 h 2041212"/>
              <a:gd name="connsiteX7" fmla="*/ 473076 w 755304"/>
              <a:gd name="connsiteY7" fmla="*/ 2041212 h 2041212"/>
              <a:gd name="connsiteX0" fmla="*/ 492672 w 774900"/>
              <a:gd name="connsiteY0" fmla="*/ 2041212 h 2041212"/>
              <a:gd name="connsiteX1" fmla="*/ 19596 w 774900"/>
              <a:gd name="connsiteY1" fmla="*/ 718070 h 2041212"/>
              <a:gd name="connsiteX2" fmla="*/ 11 w 774900"/>
              <a:gd name="connsiteY2" fmla="*/ 487563 h 2041212"/>
              <a:gd name="connsiteX3" fmla="*/ 33107 w 774900"/>
              <a:gd name="connsiteY3" fmla="*/ 0 h 2041212"/>
              <a:gd name="connsiteX4" fmla="*/ 445455 w 774900"/>
              <a:gd name="connsiteY4" fmla="*/ 891323 h 2041212"/>
              <a:gd name="connsiteX5" fmla="*/ 172014 w 774900"/>
              <a:gd name="connsiteY5" fmla="*/ 813020 h 2041212"/>
              <a:gd name="connsiteX6" fmla="*/ 774900 w 774900"/>
              <a:gd name="connsiteY6" fmla="*/ 1920691 h 2041212"/>
              <a:gd name="connsiteX7" fmla="*/ 492672 w 774900"/>
              <a:gd name="connsiteY7" fmla="*/ 2041212 h 2041212"/>
              <a:gd name="connsiteX0" fmla="*/ 594101 w 876329"/>
              <a:gd name="connsiteY0" fmla="*/ 2041212 h 2041212"/>
              <a:gd name="connsiteX1" fmla="*/ 121025 w 876329"/>
              <a:gd name="connsiteY1" fmla="*/ 718070 h 2041212"/>
              <a:gd name="connsiteX2" fmla="*/ 2 w 876329"/>
              <a:gd name="connsiteY2" fmla="*/ 86250 h 2041212"/>
              <a:gd name="connsiteX3" fmla="*/ 134536 w 876329"/>
              <a:gd name="connsiteY3" fmla="*/ 0 h 2041212"/>
              <a:gd name="connsiteX4" fmla="*/ 546884 w 876329"/>
              <a:gd name="connsiteY4" fmla="*/ 891323 h 2041212"/>
              <a:gd name="connsiteX5" fmla="*/ 273443 w 876329"/>
              <a:gd name="connsiteY5" fmla="*/ 813020 h 2041212"/>
              <a:gd name="connsiteX6" fmla="*/ 876329 w 876329"/>
              <a:gd name="connsiteY6" fmla="*/ 1920691 h 2041212"/>
              <a:gd name="connsiteX7" fmla="*/ 594101 w 876329"/>
              <a:gd name="connsiteY7" fmla="*/ 2041212 h 2041212"/>
              <a:gd name="connsiteX0" fmla="*/ 594101 w 876329"/>
              <a:gd name="connsiteY0" fmla="*/ 2041212 h 2041212"/>
              <a:gd name="connsiteX1" fmla="*/ 114409 w 876329"/>
              <a:gd name="connsiteY1" fmla="*/ 708282 h 2041212"/>
              <a:gd name="connsiteX2" fmla="*/ 2 w 876329"/>
              <a:gd name="connsiteY2" fmla="*/ 86250 h 2041212"/>
              <a:gd name="connsiteX3" fmla="*/ 134536 w 876329"/>
              <a:gd name="connsiteY3" fmla="*/ 0 h 2041212"/>
              <a:gd name="connsiteX4" fmla="*/ 546884 w 876329"/>
              <a:gd name="connsiteY4" fmla="*/ 891323 h 2041212"/>
              <a:gd name="connsiteX5" fmla="*/ 273443 w 876329"/>
              <a:gd name="connsiteY5" fmla="*/ 813020 h 2041212"/>
              <a:gd name="connsiteX6" fmla="*/ 876329 w 876329"/>
              <a:gd name="connsiteY6" fmla="*/ 1920691 h 2041212"/>
              <a:gd name="connsiteX7" fmla="*/ 594101 w 876329"/>
              <a:gd name="connsiteY7" fmla="*/ 2041212 h 2041212"/>
              <a:gd name="connsiteX0" fmla="*/ 691128 w 973356"/>
              <a:gd name="connsiteY0" fmla="*/ 2041212 h 2041212"/>
              <a:gd name="connsiteX1" fmla="*/ 211436 w 973356"/>
              <a:gd name="connsiteY1" fmla="*/ 708282 h 2041212"/>
              <a:gd name="connsiteX2" fmla="*/ 1 w 973356"/>
              <a:gd name="connsiteY2" fmla="*/ 619703 h 2041212"/>
              <a:gd name="connsiteX3" fmla="*/ 231563 w 973356"/>
              <a:gd name="connsiteY3" fmla="*/ 0 h 2041212"/>
              <a:gd name="connsiteX4" fmla="*/ 643911 w 973356"/>
              <a:gd name="connsiteY4" fmla="*/ 891323 h 2041212"/>
              <a:gd name="connsiteX5" fmla="*/ 370470 w 973356"/>
              <a:gd name="connsiteY5" fmla="*/ 813020 h 2041212"/>
              <a:gd name="connsiteX6" fmla="*/ 973356 w 973356"/>
              <a:gd name="connsiteY6" fmla="*/ 1920691 h 2041212"/>
              <a:gd name="connsiteX7" fmla="*/ 691128 w 973356"/>
              <a:gd name="connsiteY7" fmla="*/ 2041212 h 2041212"/>
              <a:gd name="connsiteX0" fmla="*/ 692890 w 975118"/>
              <a:gd name="connsiteY0" fmla="*/ 2060386 h 2060386"/>
              <a:gd name="connsiteX1" fmla="*/ 213198 w 975118"/>
              <a:gd name="connsiteY1" fmla="*/ 727456 h 2060386"/>
              <a:gd name="connsiteX2" fmla="*/ 1763 w 975118"/>
              <a:gd name="connsiteY2" fmla="*/ 638877 h 2060386"/>
              <a:gd name="connsiteX3" fmla="*/ 118637 w 975118"/>
              <a:gd name="connsiteY3" fmla="*/ 325657 h 2060386"/>
              <a:gd name="connsiteX4" fmla="*/ 233325 w 975118"/>
              <a:gd name="connsiteY4" fmla="*/ 19174 h 2060386"/>
              <a:gd name="connsiteX5" fmla="*/ 645673 w 975118"/>
              <a:gd name="connsiteY5" fmla="*/ 910497 h 2060386"/>
              <a:gd name="connsiteX6" fmla="*/ 372232 w 975118"/>
              <a:gd name="connsiteY6" fmla="*/ 832194 h 2060386"/>
              <a:gd name="connsiteX7" fmla="*/ 975118 w 975118"/>
              <a:gd name="connsiteY7" fmla="*/ 1939865 h 2060386"/>
              <a:gd name="connsiteX8" fmla="*/ 692890 w 975118"/>
              <a:gd name="connsiteY8" fmla="*/ 2060386 h 2060386"/>
              <a:gd name="connsiteX0" fmla="*/ 692890 w 975118"/>
              <a:gd name="connsiteY0" fmla="*/ 2041212 h 2041212"/>
              <a:gd name="connsiteX1" fmla="*/ 213198 w 975118"/>
              <a:gd name="connsiteY1" fmla="*/ 708282 h 2041212"/>
              <a:gd name="connsiteX2" fmla="*/ 1763 w 975118"/>
              <a:gd name="connsiteY2" fmla="*/ 619703 h 2041212"/>
              <a:gd name="connsiteX3" fmla="*/ 118637 w 975118"/>
              <a:gd name="connsiteY3" fmla="*/ 306483 h 2041212"/>
              <a:gd name="connsiteX4" fmla="*/ 233325 w 975118"/>
              <a:gd name="connsiteY4" fmla="*/ 0 h 2041212"/>
              <a:gd name="connsiteX5" fmla="*/ 645673 w 975118"/>
              <a:gd name="connsiteY5" fmla="*/ 891323 h 2041212"/>
              <a:gd name="connsiteX6" fmla="*/ 372232 w 975118"/>
              <a:gd name="connsiteY6" fmla="*/ 813020 h 2041212"/>
              <a:gd name="connsiteX7" fmla="*/ 975118 w 975118"/>
              <a:gd name="connsiteY7" fmla="*/ 1920691 h 2041212"/>
              <a:gd name="connsiteX8" fmla="*/ 692890 w 975118"/>
              <a:gd name="connsiteY8" fmla="*/ 2041212 h 2041212"/>
              <a:gd name="connsiteX0" fmla="*/ 691127 w 973355"/>
              <a:gd name="connsiteY0" fmla="*/ 2041212 h 2041212"/>
              <a:gd name="connsiteX1" fmla="*/ 211435 w 973355"/>
              <a:gd name="connsiteY1" fmla="*/ 708282 h 2041212"/>
              <a:gd name="connsiteX2" fmla="*/ 0 w 973355"/>
              <a:gd name="connsiteY2" fmla="*/ 619703 h 2041212"/>
              <a:gd name="connsiteX3" fmla="*/ 116874 w 973355"/>
              <a:gd name="connsiteY3" fmla="*/ 306483 h 2041212"/>
              <a:gd name="connsiteX4" fmla="*/ 231562 w 973355"/>
              <a:gd name="connsiteY4" fmla="*/ 0 h 2041212"/>
              <a:gd name="connsiteX5" fmla="*/ 643910 w 973355"/>
              <a:gd name="connsiteY5" fmla="*/ 891323 h 2041212"/>
              <a:gd name="connsiteX6" fmla="*/ 370469 w 973355"/>
              <a:gd name="connsiteY6" fmla="*/ 813020 h 2041212"/>
              <a:gd name="connsiteX7" fmla="*/ 973355 w 973355"/>
              <a:gd name="connsiteY7" fmla="*/ 1920691 h 2041212"/>
              <a:gd name="connsiteX8" fmla="*/ 691127 w 973355"/>
              <a:gd name="connsiteY8" fmla="*/ 2041212 h 2041212"/>
              <a:gd name="connsiteX0" fmla="*/ 691127 w 973355"/>
              <a:gd name="connsiteY0" fmla="*/ 2099337 h 2099337"/>
              <a:gd name="connsiteX1" fmla="*/ 211435 w 973355"/>
              <a:gd name="connsiteY1" fmla="*/ 766407 h 2099337"/>
              <a:gd name="connsiteX2" fmla="*/ 0 w 973355"/>
              <a:gd name="connsiteY2" fmla="*/ 677828 h 2099337"/>
              <a:gd name="connsiteX3" fmla="*/ 19846 w 973355"/>
              <a:gd name="connsiteY3" fmla="*/ 0 h 2099337"/>
              <a:gd name="connsiteX4" fmla="*/ 231562 w 973355"/>
              <a:gd name="connsiteY4" fmla="*/ 58125 h 2099337"/>
              <a:gd name="connsiteX5" fmla="*/ 643910 w 973355"/>
              <a:gd name="connsiteY5" fmla="*/ 949448 h 2099337"/>
              <a:gd name="connsiteX6" fmla="*/ 370469 w 973355"/>
              <a:gd name="connsiteY6" fmla="*/ 871145 h 2099337"/>
              <a:gd name="connsiteX7" fmla="*/ 973355 w 973355"/>
              <a:gd name="connsiteY7" fmla="*/ 1978816 h 2099337"/>
              <a:gd name="connsiteX8" fmla="*/ 691127 w 973355"/>
              <a:gd name="connsiteY8" fmla="*/ 2099337 h 2099337"/>
              <a:gd name="connsiteX0" fmla="*/ 691127 w 973355"/>
              <a:gd name="connsiteY0" fmla="*/ 2099337 h 2099337"/>
              <a:gd name="connsiteX1" fmla="*/ 213641 w 973355"/>
              <a:gd name="connsiteY1" fmla="*/ 763960 h 2099337"/>
              <a:gd name="connsiteX2" fmla="*/ 0 w 973355"/>
              <a:gd name="connsiteY2" fmla="*/ 677828 h 2099337"/>
              <a:gd name="connsiteX3" fmla="*/ 19846 w 973355"/>
              <a:gd name="connsiteY3" fmla="*/ 0 h 2099337"/>
              <a:gd name="connsiteX4" fmla="*/ 231562 w 973355"/>
              <a:gd name="connsiteY4" fmla="*/ 58125 h 2099337"/>
              <a:gd name="connsiteX5" fmla="*/ 643910 w 973355"/>
              <a:gd name="connsiteY5" fmla="*/ 949448 h 2099337"/>
              <a:gd name="connsiteX6" fmla="*/ 370469 w 973355"/>
              <a:gd name="connsiteY6" fmla="*/ 871145 h 2099337"/>
              <a:gd name="connsiteX7" fmla="*/ 973355 w 973355"/>
              <a:gd name="connsiteY7" fmla="*/ 1978816 h 2099337"/>
              <a:gd name="connsiteX8" fmla="*/ 691127 w 973355"/>
              <a:gd name="connsiteY8" fmla="*/ 2099337 h 2099337"/>
              <a:gd name="connsiteX0" fmla="*/ 0 w 973355"/>
              <a:gd name="connsiteY0" fmla="*/ 677828 h 2099337"/>
              <a:gd name="connsiteX1" fmla="*/ 19846 w 973355"/>
              <a:gd name="connsiteY1" fmla="*/ 0 h 2099337"/>
              <a:gd name="connsiteX2" fmla="*/ 231562 w 973355"/>
              <a:gd name="connsiteY2" fmla="*/ 58125 h 2099337"/>
              <a:gd name="connsiteX3" fmla="*/ 643910 w 973355"/>
              <a:gd name="connsiteY3" fmla="*/ 949448 h 2099337"/>
              <a:gd name="connsiteX4" fmla="*/ 370469 w 973355"/>
              <a:gd name="connsiteY4" fmla="*/ 871145 h 2099337"/>
              <a:gd name="connsiteX5" fmla="*/ 973355 w 973355"/>
              <a:gd name="connsiteY5" fmla="*/ 1978816 h 2099337"/>
              <a:gd name="connsiteX6" fmla="*/ 691127 w 973355"/>
              <a:gd name="connsiteY6" fmla="*/ 2099337 h 2099337"/>
              <a:gd name="connsiteX7" fmla="*/ 279135 w 973355"/>
              <a:gd name="connsiteY7" fmla="*/ 836637 h 2099337"/>
              <a:gd name="connsiteX0" fmla="*/ 0 w 973355"/>
              <a:gd name="connsiteY0" fmla="*/ 677828 h 2099337"/>
              <a:gd name="connsiteX1" fmla="*/ 19846 w 973355"/>
              <a:gd name="connsiteY1" fmla="*/ 0 h 2099337"/>
              <a:gd name="connsiteX2" fmla="*/ 231562 w 973355"/>
              <a:gd name="connsiteY2" fmla="*/ 58125 h 2099337"/>
              <a:gd name="connsiteX3" fmla="*/ 643910 w 973355"/>
              <a:gd name="connsiteY3" fmla="*/ 949448 h 2099337"/>
              <a:gd name="connsiteX4" fmla="*/ 370469 w 973355"/>
              <a:gd name="connsiteY4" fmla="*/ 871145 h 2099337"/>
              <a:gd name="connsiteX5" fmla="*/ 973355 w 973355"/>
              <a:gd name="connsiteY5" fmla="*/ 1978816 h 2099337"/>
              <a:gd name="connsiteX6" fmla="*/ 691127 w 973355"/>
              <a:gd name="connsiteY6" fmla="*/ 2099337 h 2099337"/>
              <a:gd name="connsiteX7" fmla="*/ 228416 w 973355"/>
              <a:gd name="connsiteY7" fmla="*/ 819507 h 2099337"/>
              <a:gd name="connsiteX0" fmla="*/ 0 w 960124"/>
              <a:gd name="connsiteY0" fmla="*/ 685169 h 2099337"/>
              <a:gd name="connsiteX1" fmla="*/ 6615 w 960124"/>
              <a:gd name="connsiteY1" fmla="*/ 0 h 2099337"/>
              <a:gd name="connsiteX2" fmla="*/ 218331 w 960124"/>
              <a:gd name="connsiteY2" fmla="*/ 58125 h 2099337"/>
              <a:gd name="connsiteX3" fmla="*/ 630679 w 960124"/>
              <a:gd name="connsiteY3" fmla="*/ 949448 h 2099337"/>
              <a:gd name="connsiteX4" fmla="*/ 357238 w 960124"/>
              <a:gd name="connsiteY4" fmla="*/ 871145 h 2099337"/>
              <a:gd name="connsiteX5" fmla="*/ 960124 w 960124"/>
              <a:gd name="connsiteY5" fmla="*/ 1978816 h 2099337"/>
              <a:gd name="connsiteX6" fmla="*/ 677896 w 960124"/>
              <a:gd name="connsiteY6" fmla="*/ 2099337 h 2099337"/>
              <a:gd name="connsiteX7" fmla="*/ 215185 w 960124"/>
              <a:gd name="connsiteY7" fmla="*/ 819507 h 2099337"/>
              <a:gd name="connsiteX0" fmla="*/ 0 w 960124"/>
              <a:gd name="connsiteY0" fmla="*/ 685169 h 2099337"/>
              <a:gd name="connsiteX1" fmla="*/ 6615 w 960124"/>
              <a:gd name="connsiteY1" fmla="*/ 0 h 2099337"/>
              <a:gd name="connsiteX2" fmla="*/ 218331 w 960124"/>
              <a:gd name="connsiteY2" fmla="*/ 58125 h 2099337"/>
              <a:gd name="connsiteX3" fmla="*/ 630679 w 960124"/>
              <a:gd name="connsiteY3" fmla="*/ 949448 h 2099337"/>
              <a:gd name="connsiteX4" fmla="*/ 357238 w 960124"/>
              <a:gd name="connsiteY4" fmla="*/ 871145 h 2099337"/>
              <a:gd name="connsiteX5" fmla="*/ 960124 w 960124"/>
              <a:gd name="connsiteY5" fmla="*/ 1978816 h 2099337"/>
              <a:gd name="connsiteX6" fmla="*/ 677896 w 960124"/>
              <a:gd name="connsiteY6" fmla="*/ 2099337 h 2099337"/>
              <a:gd name="connsiteX7" fmla="*/ 215185 w 960124"/>
              <a:gd name="connsiteY7" fmla="*/ 819507 h 2099337"/>
              <a:gd name="connsiteX0" fmla="*/ 0 w 960124"/>
              <a:gd name="connsiteY0" fmla="*/ 685169 h 2099337"/>
              <a:gd name="connsiteX1" fmla="*/ 6615 w 960124"/>
              <a:gd name="connsiteY1" fmla="*/ 0 h 2099337"/>
              <a:gd name="connsiteX2" fmla="*/ 218331 w 960124"/>
              <a:gd name="connsiteY2" fmla="*/ 58125 h 2099337"/>
              <a:gd name="connsiteX3" fmla="*/ 630679 w 960124"/>
              <a:gd name="connsiteY3" fmla="*/ 949448 h 2099337"/>
              <a:gd name="connsiteX4" fmla="*/ 346212 w 960124"/>
              <a:gd name="connsiteY4" fmla="*/ 854016 h 2099337"/>
              <a:gd name="connsiteX5" fmla="*/ 960124 w 960124"/>
              <a:gd name="connsiteY5" fmla="*/ 1978816 h 2099337"/>
              <a:gd name="connsiteX6" fmla="*/ 677896 w 960124"/>
              <a:gd name="connsiteY6" fmla="*/ 2099337 h 2099337"/>
              <a:gd name="connsiteX7" fmla="*/ 215185 w 960124"/>
              <a:gd name="connsiteY7" fmla="*/ 819507 h 2099337"/>
              <a:gd name="connsiteX0" fmla="*/ 0 w 960124"/>
              <a:gd name="connsiteY0" fmla="*/ 685169 h 2094443"/>
              <a:gd name="connsiteX1" fmla="*/ 6615 w 960124"/>
              <a:gd name="connsiteY1" fmla="*/ 0 h 2094443"/>
              <a:gd name="connsiteX2" fmla="*/ 218331 w 960124"/>
              <a:gd name="connsiteY2" fmla="*/ 58125 h 2094443"/>
              <a:gd name="connsiteX3" fmla="*/ 630679 w 960124"/>
              <a:gd name="connsiteY3" fmla="*/ 949448 h 2094443"/>
              <a:gd name="connsiteX4" fmla="*/ 346212 w 960124"/>
              <a:gd name="connsiteY4" fmla="*/ 854016 h 2094443"/>
              <a:gd name="connsiteX5" fmla="*/ 960124 w 960124"/>
              <a:gd name="connsiteY5" fmla="*/ 1978816 h 2094443"/>
              <a:gd name="connsiteX6" fmla="*/ 693332 w 960124"/>
              <a:gd name="connsiteY6" fmla="*/ 2094443 h 2094443"/>
              <a:gd name="connsiteX7" fmla="*/ 215185 w 960124"/>
              <a:gd name="connsiteY7" fmla="*/ 819507 h 2094443"/>
              <a:gd name="connsiteX0" fmla="*/ 0 w 960124"/>
              <a:gd name="connsiteY0" fmla="*/ 685169 h 2094443"/>
              <a:gd name="connsiteX1" fmla="*/ 6615 w 960124"/>
              <a:gd name="connsiteY1" fmla="*/ 0 h 2094443"/>
              <a:gd name="connsiteX2" fmla="*/ 218331 w 960124"/>
              <a:gd name="connsiteY2" fmla="*/ 58125 h 2094443"/>
              <a:gd name="connsiteX3" fmla="*/ 630679 w 960124"/>
              <a:gd name="connsiteY3" fmla="*/ 949448 h 2094443"/>
              <a:gd name="connsiteX4" fmla="*/ 346212 w 960124"/>
              <a:gd name="connsiteY4" fmla="*/ 854016 h 2094443"/>
              <a:gd name="connsiteX5" fmla="*/ 960124 w 960124"/>
              <a:gd name="connsiteY5" fmla="*/ 1978816 h 2094443"/>
              <a:gd name="connsiteX6" fmla="*/ 693332 w 960124"/>
              <a:gd name="connsiteY6" fmla="*/ 2094443 h 2094443"/>
              <a:gd name="connsiteX7" fmla="*/ 307802 w 960124"/>
              <a:gd name="connsiteY7" fmla="*/ 1007928 h 2094443"/>
              <a:gd name="connsiteX0" fmla="*/ 0 w 960124"/>
              <a:gd name="connsiteY0" fmla="*/ 685169 h 2094443"/>
              <a:gd name="connsiteX1" fmla="*/ 6615 w 960124"/>
              <a:gd name="connsiteY1" fmla="*/ 0 h 2094443"/>
              <a:gd name="connsiteX2" fmla="*/ 218331 w 960124"/>
              <a:gd name="connsiteY2" fmla="*/ 58125 h 2094443"/>
              <a:gd name="connsiteX3" fmla="*/ 630679 w 960124"/>
              <a:gd name="connsiteY3" fmla="*/ 949448 h 2094443"/>
              <a:gd name="connsiteX4" fmla="*/ 346212 w 960124"/>
              <a:gd name="connsiteY4" fmla="*/ 854016 h 2094443"/>
              <a:gd name="connsiteX5" fmla="*/ 960124 w 960124"/>
              <a:gd name="connsiteY5" fmla="*/ 1978816 h 2094443"/>
              <a:gd name="connsiteX6" fmla="*/ 693332 w 960124"/>
              <a:gd name="connsiteY6" fmla="*/ 2094443 h 2094443"/>
              <a:gd name="connsiteX7" fmla="*/ 307802 w 960124"/>
              <a:gd name="connsiteY7" fmla="*/ 1007928 h 2094443"/>
              <a:gd name="connsiteX8" fmla="*/ 0 w 960124"/>
              <a:gd name="connsiteY8" fmla="*/ 685169 h 2094443"/>
              <a:gd name="connsiteX0" fmla="*/ 0 w 960124"/>
              <a:gd name="connsiteY0" fmla="*/ 685169 h 2094443"/>
              <a:gd name="connsiteX1" fmla="*/ 6615 w 960124"/>
              <a:gd name="connsiteY1" fmla="*/ 0 h 2094443"/>
              <a:gd name="connsiteX2" fmla="*/ 218331 w 960124"/>
              <a:gd name="connsiteY2" fmla="*/ 58125 h 2094443"/>
              <a:gd name="connsiteX3" fmla="*/ 630679 w 960124"/>
              <a:gd name="connsiteY3" fmla="*/ 949448 h 2094443"/>
              <a:gd name="connsiteX4" fmla="*/ 346212 w 960124"/>
              <a:gd name="connsiteY4" fmla="*/ 854016 h 2094443"/>
              <a:gd name="connsiteX5" fmla="*/ 960124 w 960124"/>
              <a:gd name="connsiteY5" fmla="*/ 1978816 h 2094443"/>
              <a:gd name="connsiteX6" fmla="*/ 693332 w 960124"/>
              <a:gd name="connsiteY6" fmla="*/ 2094443 h 2094443"/>
              <a:gd name="connsiteX7" fmla="*/ 307802 w 960124"/>
              <a:gd name="connsiteY7" fmla="*/ 1007928 h 2094443"/>
              <a:gd name="connsiteX8" fmla="*/ 183441 w 960124"/>
              <a:gd name="connsiteY8" fmla="*/ 874345 h 2094443"/>
              <a:gd name="connsiteX9" fmla="*/ 0 w 960124"/>
              <a:gd name="connsiteY9" fmla="*/ 685169 h 2094443"/>
              <a:gd name="connsiteX0" fmla="*/ 0 w 960124"/>
              <a:gd name="connsiteY0" fmla="*/ 685169 h 2094443"/>
              <a:gd name="connsiteX1" fmla="*/ 6615 w 960124"/>
              <a:gd name="connsiteY1" fmla="*/ 0 h 2094443"/>
              <a:gd name="connsiteX2" fmla="*/ 218331 w 960124"/>
              <a:gd name="connsiteY2" fmla="*/ 58125 h 2094443"/>
              <a:gd name="connsiteX3" fmla="*/ 630679 w 960124"/>
              <a:gd name="connsiteY3" fmla="*/ 949448 h 2094443"/>
              <a:gd name="connsiteX4" fmla="*/ 346212 w 960124"/>
              <a:gd name="connsiteY4" fmla="*/ 854016 h 2094443"/>
              <a:gd name="connsiteX5" fmla="*/ 960124 w 960124"/>
              <a:gd name="connsiteY5" fmla="*/ 1978816 h 2094443"/>
              <a:gd name="connsiteX6" fmla="*/ 693332 w 960124"/>
              <a:gd name="connsiteY6" fmla="*/ 2094443 h 2094443"/>
              <a:gd name="connsiteX7" fmla="*/ 307802 w 960124"/>
              <a:gd name="connsiteY7" fmla="*/ 1007928 h 2094443"/>
              <a:gd name="connsiteX8" fmla="*/ 150363 w 960124"/>
              <a:gd name="connsiteY8" fmla="*/ 808276 h 2094443"/>
              <a:gd name="connsiteX9" fmla="*/ 0 w 960124"/>
              <a:gd name="connsiteY9" fmla="*/ 685169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74879 w 988791"/>
              <a:gd name="connsiteY4" fmla="*/ 854016 h 2094443"/>
              <a:gd name="connsiteX5" fmla="*/ 988791 w 988791"/>
              <a:gd name="connsiteY5" fmla="*/ 1978816 h 2094443"/>
              <a:gd name="connsiteX6" fmla="*/ 721999 w 988791"/>
              <a:gd name="connsiteY6" fmla="*/ 2094443 h 2094443"/>
              <a:gd name="connsiteX7" fmla="*/ 336469 w 988791"/>
              <a:gd name="connsiteY7" fmla="*/ 1007928 h 2094443"/>
              <a:gd name="connsiteX8" fmla="*/ 179030 w 988791"/>
              <a:gd name="connsiteY8" fmla="*/ 808276 h 2094443"/>
              <a:gd name="connsiteX9" fmla="*/ 0 w 988791"/>
              <a:gd name="connsiteY9"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74879 w 988791"/>
              <a:gd name="connsiteY4" fmla="*/ 854016 h 2094443"/>
              <a:gd name="connsiteX5" fmla="*/ 988791 w 988791"/>
              <a:gd name="connsiteY5" fmla="*/ 1978816 h 2094443"/>
              <a:gd name="connsiteX6" fmla="*/ 721999 w 988791"/>
              <a:gd name="connsiteY6" fmla="*/ 2094443 h 2094443"/>
              <a:gd name="connsiteX7" fmla="*/ 336469 w 988791"/>
              <a:gd name="connsiteY7" fmla="*/ 1007928 h 2094443"/>
              <a:gd name="connsiteX8" fmla="*/ 176825 w 988791"/>
              <a:gd name="connsiteY8" fmla="*/ 793593 h 2094443"/>
              <a:gd name="connsiteX9" fmla="*/ 0 w 988791"/>
              <a:gd name="connsiteY9"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74879 w 988791"/>
              <a:gd name="connsiteY4" fmla="*/ 854016 h 2094443"/>
              <a:gd name="connsiteX5" fmla="*/ 988791 w 988791"/>
              <a:gd name="connsiteY5" fmla="*/ 1978816 h 2094443"/>
              <a:gd name="connsiteX6" fmla="*/ 721999 w 988791"/>
              <a:gd name="connsiteY6" fmla="*/ 2094443 h 2094443"/>
              <a:gd name="connsiteX7" fmla="*/ 336469 w 988791"/>
              <a:gd name="connsiteY7" fmla="*/ 1007928 h 2094443"/>
              <a:gd name="connsiteX8" fmla="*/ 176825 w 988791"/>
              <a:gd name="connsiteY8" fmla="*/ 793593 h 2094443"/>
              <a:gd name="connsiteX9" fmla="*/ 0 w 988791"/>
              <a:gd name="connsiteY9"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74879 w 988791"/>
              <a:gd name="connsiteY4" fmla="*/ 854016 h 2094443"/>
              <a:gd name="connsiteX5" fmla="*/ 988791 w 988791"/>
              <a:gd name="connsiteY5" fmla="*/ 1978816 h 2094443"/>
              <a:gd name="connsiteX6" fmla="*/ 721999 w 988791"/>
              <a:gd name="connsiteY6" fmla="*/ 2094443 h 2094443"/>
              <a:gd name="connsiteX7" fmla="*/ 336469 w 988791"/>
              <a:gd name="connsiteY7" fmla="*/ 1007928 h 2094443"/>
              <a:gd name="connsiteX8" fmla="*/ 176825 w 988791"/>
              <a:gd name="connsiteY8" fmla="*/ 793593 h 2094443"/>
              <a:gd name="connsiteX9" fmla="*/ 0 w 988791"/>
              <a:gd name="connsiteY9"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74879 w 988791"/>
              <a:gd name="connsiteY4" fmla="*/ 854016 h 2094443"/>
              <a:gd name="connsiteX5" fmla="*/ 988791 w 988791"/>
              <a:gd name="connsiteY5" fmla="*/ 1978816 h 2094443"/>
              <a:gd name="connsiteX6" fmla="*/ 721999 w 988791"/>
              <a:gd name="connsiteY6" fmla="*/ 2094443 h 2094443"/>
              <a:gd name="connsiteX7" fmla="*/ 336469 w 988791"/>
              <a:gd name="connsiteY7" fmla="*/ 1007928 h 2094443"/>
              <a:gd name="connsiteX8" fmla="*/ 176825 w 988791"/>
              <a:gd name="connsiteY8" fmla="*/ 793593 h 2094443"/>
              <a:gd name="connsiteX9" fmla="*/ 0 w 988791"/>
              <a:gd name="connsiteY9"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74879 w 988791"/>
              <a:gd name="connsiteY4" fmla="*/ 854016 h 2094443"/>
              <a:gd name="connsiteX5" fmla="*/ 988791 w 988791"/>
              <a:gd name="connsiteY5" fmla="*/ 1978816 h 2094443"/>
              <a:gd name="connsiteX6" fmla="*/ 721999 w 988791"/>
              <a:gd name="connsiteY6" fmla="*/ 2094443 h 2094443"/>
              <a:gd name="connsiteX7" fmla="*/ 336469 w 988791"/>
              <a:gd name="connsiteY7" fmla="*/ 1007928 h 2094443"/>
              <a:gd name="connsiteX8" fmla="*/ 165799 w 988791"/>
              <a:gd name="connsiteY8" fmla="*/ 798488 h 2094443"/>
              <a:gd name="connsiteX9" fmla="*/ 0 w 988791"/>
              <a:gd name="connsiteY9"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68264 w 988791"/>
              <a:gd name="connsiteY4" fmla="*/ 846674 h 2094443"/>
              <a:gd name="connsiteX5" fmla="*/ 988791 w 988791"/>
              <a:gd name="connsiteY5" fmla="*/ 1978816 h 2094443"/>
              <a:gd name="connsiteX6" fmla="*/ 721999 w 988791"/>
              <a:gd name="connsiteY6" fmla="*/ 2094443 h 2094443"/>
              <a:gd name="connsiteX7" fmla="*/ 336469 w 988791"/>
              <a:gd name="connsiteY7" fmla="*/ 1007928 h 2094443"/>
              <a:gd name="connsiteX8" fmla="*/ 165799 w 988791"/>
              <a:gd name="connsiteY8" fmla="*/ 798488 h 2094443"/>
              <a:gd name="connsiteX9" fmla="*/ 0 w 988791"/>
              <a:gd name="connsiteY9"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68264 w 988791"/>
              <a:gd name="connsiteY4" fmla="*/ 846674 h 2094443"/>
              <a:gd name="connsiteX5" fmla="*/ 470114 w 988791"/>
              <a:gd name="connsiteY5" fmla="*/ 1033401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68264 w 988791"/>
              <a:gd name="connsiteY4" fmla="*/ 846674 h 2094443"/>
              <a:gd name="connsiteX5" fmla="*/ 465704 w 988791"/>
              <a:gd name="connsiteY5" fmla="*/ 1048083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68264 w 988791"/>
              <a:gd name="connsiteY4" fmla="*/ 846674 h 2094443"/>
              <a:gd name="connsiteX5" fmla="*/ 465704 w 988791"/>
              <a:gd name="connsiteY5" fmla="*/ 1048083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68264 w 988791"/>
              <a:gd name="connsiteY4" fmla="*/ 846674 h 2094443"/>
              <a:gd name="connsiteX5" fmla="*/ 459089 w 988791"/>
              <a:gd name="connsiteY5" fmla="*/ 1033401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68264 w 988791"/>
              <a:gd name="connsiteY4" fmla="*/ 846674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368264 w 988791"/>
              <a:gd name="connsiteY4" fmla="*/ 846674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401342 w 988791"/>
              <a:gd name="connsiteY4" fmla="*/ 890721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401342 w 988791"/>
              <a:gd name="connsiteY4" fmla="*/ 890721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59346 w 988791"/>
              <a:gd name="connsiteY3" fmla="*/ 949448 h 2094443"/>
              <a:gd name="connsiteX4" fmla="*/ 410163 w 988791"/>
              <a:gd name="connsiteY4" fmla="*/ 888274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10163 w 988791"/>
              <a:gd name="connsiteY4" fmla="*/ 888274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76039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76039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76039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76039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76039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76039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76039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80933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80933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80933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80933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27804 w 988791"/>
              <a:gd name="connsiteY4" fmla="*/ 880933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30009 w 988791"/>
              <a:gd name="connsiteY4" fmla="*/ 885827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30009 w 988791"/>
              <a:gd name="connsiteY4" fmla="*/ 885827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30009 w 988791"/>
              <a:gd name="connsiteY4" fmla="*/ 885827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30009 w 988791"/>
              <a:gd name="connsiteY4" fmla="*/ 885827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30009 w 988791"/>
              <a:gd name="connsiteY4" fmla="*/ 885827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07928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30009 w 988791"/>
              <a:gd name="connsiteY4" fmla="*/ 885827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30009 w 988791"/>
              <a:gd name="connsiteY4" fmla="*/ 885827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41035 w 988791"/>
              <a:gd name="connsiteY4" fmla="*/ 878486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69703 w 988791"/>
              <a:gd name="connsiteY4" fmla="*/ 880933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69703 w 988791"/>
              <a:gd name="connsiteY4" fmla="*/ 880933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56472 w 988791"/>
              <a:gd name="connsiteY4" fmla="*/ 880933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47651 w 988791"/>
              <a:gd name="connsiteY4" fmla="*/ 880933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47651 w 988791"/>
              <a:gd name="connsiteY4" fmla="*/ 885827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69703 w 988791"/>
              <a:gd name="connsiteY4" fmla="*/ 888274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69703 w 988791"/>
              <a:gd name="connsiteY4" fmla="*/ 888274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99851 h 2094443"/>
              <a:gd name="connsiteX1" fmla="*/ 35282 w 988791"/>
              <a:gd name="connsiteY1" fmla="*/ 0 h 2094443"/>
              <a:gd name="connsiteX2" fmla="*/ 246998 w 988791"/>
              <a:gd name="connsiteY2" fmla="*/ 58125 h 2094443"/>
              <a:gd name="connsiteX3" fmla="*/ 665961 w 988791"/>
              <a:gd name="connsiteY3" fmla="*/ 966578 h 2094443"/>
              <a:gd name="connsiteX4" fmla="*/ 469703 w 988791"/>
              <a:gd name="connsiteY4" fmla="*/ 888274 h 2094443"/>
              <a:gd name="connsiteX5" fmla="*/ 467910 w 988791"/>
              <a:gd name="connsiteY5" fmla="*/ 1030954 h 2094443"/>
              <a:gd name="connsiteX6" fmla="*/ 988791 w 988791"/>
              <a:gd name="connsiteY6" fmla="*/ 1978816 h 2094443"/>
              <a:gd name="connsiteX7" fmla="*/ 721999 w 988791"/>
              <a:gd name="connsiteY7" fmla="*/ 2094443 h 2094443"/>
              <a:gd name="connsiteX8" fmla="*/ 336469 w 988791"/>
              <a:gd name="connsiteY8" fmla="*/ 1017716 h 2094443"/>
              <a:gd name="connsiteX9" fmla="*/ 165799 w 988791"/>
              <a:gd name="connsiteY9" fmla="*/ 798488 h 2094443"/>
              <a:gd name="connsiteX10" fmla="*/ 0 w 988791"/>
              <a:gd name="connsiteY10" fmla="*/ 699851 h 2094443"/>
              <a:gd name="connsiteX0" fmla="*/ 0 w 988791"/>
              <a:gd name="connsiteY0" fmla="*/ 658252 h 2052844"/>
              <a:gd name="connsiteX1" fmla="*/ 88206 w 988791"/>
              <a:gd name="connsiteY1" fmla="*/ 0 h 2052844"/>
              <a:gd name="connsiteX2" fmla="*/ 246998 w 988791"/>
              <a:gd name="connsiteY2" fmla="*/ 16526 h 2052844"/>
              <a:gd name="connsiteX3" fmla="*/ 665961 w 988791"/>
              <a:gd name="connsiteY3" fmla="*/ 924979 h 2052844"/>
              <a:gd name="connsiteX4" fmla="*/ 469703 w 988791"/>
              <a:gd name="connsiteY4" fmla="*/ 846675 h 2052844"/>
              <a:gd name="connsiteX5" fmla="*/ 467910 w 988791"/>
              <a:gd name="connsiteY5" fmla="*/ 989355 h 2052844"/>
              <a:gd name="connsiteX6" fmla="*/ 988791 w 988791"/>
              <a:gd name="connsiteY6" fmla="*/ 1937217 h 2052844"/>
              <a:gd name="connsiteX7" fmla="*/ 721999 w 988791"/>
              <a:gd name="connsiteY7" fmla="*/ 2052844 h 2052844"/>
              <a:gd name="connsiteX8" fmla="*/ 336469 w 988791"/>
              <a:gd name="connsiteY8" fmla="*/ 976117 h 2052844"/>
              <a:gd name="connsiteX9" fmla="*/ 165799 w 988791"/>
              <a:gd name="connsiteY9" fmla="*/ 756889 h 2052844"/>
              <a:gd name="connsiteX10" fmla="*/ 0 w 988791"/>
              <a:gd name="connsiteY10" fmla="*/ 658252 h 2052844"/>
              <a:gd name="connsiteX0" fmla="*/ 0 w 988791"/>
              <a:gd name="connsiteY0" fmla="*/ 643570 h 2038162"/>
              <a:gd name="connsiteX1" fmla="*/ 86001 w 988791"/>
              <a:gd name="connsiteY1" fmla="*/ 0 h 2038162"/>
              <a:gd name="connsiteX2" fmla="*/ 246998 w 988791"/>
              <a:gd name="connsiteY2" fmla="*/ 1844 h 2038162"/>
              <a:gd name="connsiteX3" fmla="*/ 665961 w 988791"/>
              <a:gd name="connsiteY3" fmla="*/ 910297 h 2038162"/>
              <a:gd name="connsiteX4" fmla="*/ 469703 w 988791"/>
              <a:gd name="connsiteY4" fmla="*/ 831993 h 2038162"/>
              <a:gd name="connsiteX5" fmla="*/ 467910 w 988791"/>
              <a:gd name="connsiteY5" fmla="*/ 974673 h 2038162"/>
              <a:gd name="connsiteX6" fmla="*/ 988791 w 988791"/>
              <a:gd name="connsiteY6" fmla="*/ 1922535 h 2038162"/>
              <a:gd name="connsiteX7" fmla="*/ 721999 w 988791"/>
              <a:gd name="connsiteY7" fmla="*/ 2038162 h 2038162"/>
              <a:gd name="connsiteX8" fmla="*/ 336469 w 988791"/>
              <a:gd name="connsiteY8" fmla="*/ 961435 h 2038162"/>
              <a:gd name="connsiteX9" fmla="*/ 165799 w 988791"/>
              <a:gd name="connsiteY9" fmla="*/ 742207 h 2038162"/>
              <a:gd name="connsiteX10" fmla="*/ 0 w 988791"/>
              <a:gd name="connsiteY10" fmla="*/ 643570 h 2038162"/>
              <a:gd name="connsiteX0" fmla="*/ 0 w 988791"/>
              <a:gd name="connsiteY0" fmla="*/ 643570 h 2038162"/>
              <a:gd name="connsiteX1" fmla="*/ 86001 w 988791"/>
              <a:gd name="connsiteY1" fmla="*/ 0 h 2038162"/>
              <a:gd name="connsiteX2" fmla="*/ 275665 w 988791"/>
              <a:gd name="connsiteY2" fmla="*/ 9185 h 2038162"/>
              <a:gd name="connsiteX3" fmla="*/ 665961 w 988791"/>
              <a:gd name="connsiteY3" fmla="*/ 910297 h 2038162"/>
              <a:gd name="connsiteX4" fmla="*/ 469703 w 988791"/>
              <a:gd name="connsiteY4" fmla="*/ 831993 h 2038162"/>
              <a:gd name="connsiteX5" fmla="*/ 467910 w 988791"/>
              <a:gd name="connsiteY5" fmla="*/ 974673 h 2038162"/>
              <a:gd name="connsiteX6" fmla="*/ 988791 w 988791"/>
              <a:gd name="connsiteY6" fmla="*/ 1922535 h 2038162"/>
              <a:gd name="connsiteX7" fmla="*/ 721999 w 988791"/>
              <a:gd name="connsiteY7" fmla="*/ 2038162 h 2038162"/>
              <a:gd name="connsiteX8" fmla="*/ 336469 w 988791"/>
              <a:gd name="connsiteY8" fmla="*/ 961435 h 2038162"/>
              <a:gd name="connsiteX9" fmla="*/ 165799 w 988791"/>
              <a:gd name="connsiteY9" fmla="*/ 742207 h 2038162"/>
              <a:gd name="connsiteX10" fmla="*/ 0 w 988791"/>
              <a:gd name="connsiteY10" fmla="*/ 643570 h 2038162"/>
              <a:gd name="connsiteX0" fmla="*/ 0 w 960124"/>
              <a:gd name="connsiteY0" fmla="*/ 660700 h 2038162"/>
              <a:gd name="connsiteX1" fmla="*/ 57334 w 960124"/>
              <a:gd name="connsiteY1" fmla="*/ 0 h 2038162"/>
              <a:gd name="connsiteX2" fmla="*/ 246998 w 960124"/>
              <a:gd name="connsiteY2" fmla="*/ 9185 h 2038162"/>
              <a:gd name="connsiteX3" fmla="*/ 637294 w 960124"/>
              <a:gd name="connsiteY3" fmla="*/ 910297 h 2038162"/>
              <a:gd name="connsiteX4" fmla="*/ 441036 w 960124"/>
              <a:gd name="connsiteY4" fmla="*/ 831993 h 2038162"/>
              <a:gd name="connsiteX5" fmla="*/ 439243 w 960124"/>
              <a:gd name="connsiteY5" fmla="*/ 974673 h 2038162"/>
              <a:gd name="connsiteX6" fmla="*/ 960124 w 960124"/>
              <a:gd name="connsiteY6" fmla="*/ 1922535 h 2038162"/>
              <a:gd name="connsiteX7" fmla="*/ 693332 w 960124"/>
              <a:gd name="connsiteY7" fmla="*/ 2038162 h 2038162"/>
              <a:gd name="connsiteX8" fmla="*/ 307802 w 960124"/>
              <a:gd name="connsiteY8" fmla="*/ 961435 h 2038162"/>
              <a:gd name="connsiteX9" fmla="*/ 137132 w 960124"/>
              <a:gd name="connsiteY9" fmla="*/ 742207 h 2038162"/>
              <a:gd name="connsiteX10" fmla="*/ 0 w 960124"/>
              <a:gd name="connsiteY10" fmla="*/ 660700 h 2038162"/>
              <a:gd name="connsiteX0" fmla="*/ 0 w 927046"/>
              <a:gd name="connsiteY0" fmla="*/ 680276 h 2038162"/>
              <a:gd name="connsiteX1" fmla="*/ 24256 w 927046"/>
              <a:gd name="connsiteY1" fmla="*/ 0 h 2038162"/>
              <a:gd name="connsiteX2" fmla="*/ 213920 w 927046"/>
              <a:gd name="connsiteY2" fmla="*/ 9185 h 2038162"/>
              <a:gd name="connsiteX3" fmla="*/ 604216 w 927046"/>
              <a:gd name="connsiteY3" fmla="*/ 910297 h 2038162"/>
              <a:gd name="connsiteX4" fmla="*/ 407958 w 927046"/>
              <a:gd name="connsiteY4" fmla="*/ 831993 h 2038162"/>
              <a:gd name="connsiteX5" fmla="*/ 406165 w 927046"/>
              <a:gd name="connsiteY5" fmla="*/ 974673 h 2038162"/>
              <a:gd name="connsiteX6" fmla="*/ 927046 w 927046"/>
              <a:gd name="connsiteY6" fmla="*/ 1922535 h 2038162"/>
              <a:gd name="connsiteX7" fmla="*/ 660254 w 927046"/>
              <a:gd name="connsiteY7" fmla="*/ 2038162 h 2038162"/>
              <a:gd name="connsiteX8" fmla="*/ 274724 w 927046"/>
              <a:gd name="connsiteY8" fmla="*/ 961435 h 2038162"/>
              <a:gd name="connsiteX9" fmla="*/ 104054 w 927046"/>
              <a:gd name="connsiteY9" fmla="*/ 742207 h 2038162"/>
              <a:gd name="connsiteX10" fmla="*/ 0 w 927046"/>
              <a:gd name="connsiteY10" fmla="*/ 680276 h 2038162"/>
              <a:gd name="connsiteX0" fmla="*/ 1 w 927047"/>
              <a:gd name="connsiteY0" fmla="*/ 682723 h 2040609"/>
              <a:gd name="connsiteX1" fmla="*/ 0 w 927047"/>
              <a:gd name="connsiteY1" fmla="*/ 0 h 2040609"/>
              <a:gd name="connsiteX2" fmla="*/ 213921 w 927047"/>
              <a:gd name="connsiteY2" fmla="*/ 11632 h 2040609"/>
              <a:gd name="connsiteX3" fmla="*/ 604217 w 927047"/>
              <a:gd name="connsiteY3" fmla="*/ 912744 h 2040609"/>
              <a:gd name="connsiteX4" fmla="*/ 407959 w 927047"/>
              <a:gd name="connsiteY4" fmla="*/ 834440 h 2040609"/>
              <a:gd name="connsiteX5" fmla="*/ 406166 w 927047"/>
              <a:gd name="connsiteY5" fmla="*/ 977120 h 2040609"/>
              <a:gd name="connsiteX6" fmla="*/ 927047 w 927047"/>
              <a:gd name="connsiteY6" fmla="*/ 1924982 h 2040609"/>
              <a:gd name="connsiteX7" fmla="*/ 660255 w 927047"/>
              <a:gd name="connsiteY7" fmla="*/ 2040609 h 2040609"/>
              <a:gd name="connsiteX8" fmla="*/ 274725 w 927047"/>
              <a:gd name="connsiteY8" fmla="*/ 963882 h 2040609"/>
              <a:gd name="connsiteX9" fmla="*/ 104055 w 927047"/>
              <a:gd name="connsiteY9" fmla="*/ 744654 h 2040609"/>
              <a:gd name="connsiteX10" fmla="*/ 1 w 927047"/>
              <a:gd name="connsiteY10" fmla="*/ 682723 h 2040609"/>
              <a:gd name="connsiteX0" fmla="*/ 1 w 927047"/>
              <a:gd name="connsiteY0" fmla="*/ 682723 h 2199590"/>
              <a:gd name="connsiteX1" fmla="*/ 0 w 927047"/>
              <a:gd name="connsiteY1" fmla="*/ 0 h 2199590"/>
              <a:gd name="connsiteX2" fmla="*/ 213921 w 927047"/>
              <a:gd name="connsiteY2" fmla="*/ 11632 h 2199590"/>
              <a:gd name="connsiteX3" fmla="*/ 604217 w 927047"/>
              <a:gd name="connsiteY3" fmla="*/ 912744 h 2199590"/>
              <a:gd name="connsiteX4" fmla="*/ 407959 w 927047"/>
              <a:gd name="connsiteY4" fmla="*/ 834440 h 2199590"/>
              <a:gd name="connsiteX5" fmla="*/ 406166 w 927047"/>
              <a:gd name="connsiteY5" fmla="*/ 977120 h 2199590"/>
              <a:gd name="connsiteX6" fmla="*/ 927047 w 927047"/>
              <a:gd name="connsiteY6" fmla="*/ 1924982 h 2199590"/>
              <a:gd name="connsiteX7" fmla="*/ 697777 w 927047"/>
              <a:gd name="connsiteY7" fmla="*/ 2199590 h 2199590"/>
              <a:gd name="connsiteX8" fmla="*/ 274725 w 927047"/>
              <a:gd name="connsiteY8" fmla="*/ 963882 h 2199590"/>
              <a:gd name="connsiteX9" fmla="*/ 104055 w 927047"/>
              <a:gd name="connsiteY9" fmla="*/ 744654 h 2199590"/>
              <a:gd name="connsiteX10" fmla="*/ 1 w 927047"/>
              <a:gd name="connsiteY10" fmla="*/ 682723 h 2199590"/>
              <a:gd name="connsiteX0" fmla="*/ 1 w 944103"/>
              <a:gd name="connsiteY0" fmla="*/ 682723 h 2199590"/>
              <a:gd name="connsiteX1" fmla="*/ 0 w 944103"/>
              <a:gd name="connsiteY1" fmla="*/ 0 h 2199590"/>
              <a:gd name="connsiteX2" fmla="*/ 213921 w 944103"/>
              <a:gd name="connsiteY2" fmla="*/ 11632 h 2199590"/>
              <a:gd name="connsiteX3" fmla="*/ 604217 w 944103"/>
              <a:gd name="connsiteY3" fmla="*/ 912744 h 2199590"/>
              <a:gd name="connsiteX4" fmla="*/ 407959 w 944103"/>
              <a:gd name="connsiteY4" fmla="*/ 834440 h 2199590"/>
              <a:gd name="connsiteX5" fmla="*/ 406166 w 944103"/>
              <a:gd name="connsiteY5" fmla="*/ 977120 h 2199590"/>
              <a:gd name="connsiteX6" fmla="*/ 944103 w 944103"/>
              <a:gd name="connsiteY6" fmla="*/ 1957157 h 2199590"/>
              <a:gd name="connsiteX7" fmla="*/ 697777 w 944103"/>
              <a:gd name="connsiteY7" fmla="*/ 2199590 h 2199590"/>
              <a:gd name="connsiteX8" fmla="*/ 274725 w 944103"/>
              <a:gd name="connsiteY8" fmla="*/ 963882 h 2199590"/>
              <a:gd name="connsiteX9" fmla="*/ 104055 w 944103"/>
              <a:gd name="connsiteY9" fmla="*/ 744654 h 2199590"/>
              <a:gd name="connsiteX10" fmla="*/ 1 w 944103"/>
              <a:gd name="connsiteY10" fmla="*/ 682723 h 219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4103" h="2199590">
                <a:moveTo>
                  <a:pt x="1" y="682723"/>
                </a:moveTo>
                <a:cubicBezTo>
                  <a:pt x="1" y="455149"/>
                  <a:pt x="0" y="227574"/>
                  <a:pt x="0" y="0"/>
                </a:cubicBezTo>
                <a:lnTo>
                  <a:pt x="213921" y="11632"/>
                </a:lnTo>
                <a:lnTo>
                  <a:pt x="604217" y="912744"/>
                </a:lnTo>
                <a:lnTo>
                  <a:pt x="407959" y="834440"/>
                </a:lnTo>
                <a:cubicBezTo>
                  <a:pt x="308060" y="836196"/>
                  <a:pt x="357874" y="878970"/>
                  <a:pt x="406166" y="977120"/>
                </a:cubicBezTo>
                <a:lnTo>
                  <a:pt x="944103" y="1957157"/>
                </a:lnTo>
                <a:lnTo>
                  <a:pt x="697777" y="2199590"/>
                </a:lnTo>
                <a:cubicBezTo>
                  <a:pt x="569267" y="1840681"/>
                  <a:pt x="332669" y="1085429"/>
                  <a:pt x="274725" y="963882"/>
                </a:cubicBezTo>
                <a:cubicBezTo>
                  <a:pt x="221510" y="892437"/>
                  <a:pt x="232246" y="877275"/>
                  <a:pt x="104055" y="744654"/>
                </a:cubicBezTo>
                <a:cubicBezTo>
                  <a:pt x="-62941" y="637550"/>
                  <a:pt x="58943" y="713970"/>
                  <a:pt x="1" y="682723"/>
                </a:cubicBezTo>
                <a:close/>
              </a:path>
            </a:pathLst>
          </a:custGeom>
          <a:solidFill>
            <a:srgbClr val="79FF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5" name="Oval 124">
            <a:extLst>
              <a:ext uri="{FF2B5EF4-FFF2-40B4-BE49-F238E27FC236}">
                <a16:creationId xmlns:a16="http://schemas.microsoft.com/office/drawing/2014/main" id="{FA44CEF8-A328-4153-B9BF-6ABEC3445F60}"/>
              </a:ext>
            </a:extLst>
          </p:cNvPr>
          <p:cNvSpPr/>
          <p:nvPr/>
        </p:nvSpPr>
        <p:spPr>
          <a:xfrm>
            <a:off x="3921289" y="3080913"/>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1B453187-F8AA-4FC4-969A-81057555466F}"/>
              </a:ext>
            </a:extLst>
          </p:cNvPr>
          <p:cNvSpPr/>
          <p:nvPr/>
        </p:nvSpPr>
        <p:spPr>
          <a:xfrm>
            <a:off x="3994692" y="3052541"/>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Oval 126">
            <a:extLst>
              <a:ext uri="{FF2B5EF4-FFF2-40B4-BE49-F238E27FC236}">
                <a16:creationId xmlns:a16="http://schemas.microsoft.com/office/drawing/2014/main" id="{C702BFD6-DDBB-43D7-A383-A9701E7CCD72}"/>
              </a:ext>
            </a:extLst>
          </p:cNvPr>
          <p:cNvSpPr/>
          <p:nvPr/>
        </p:nvSpPr>
        <p:spPr>
          <a:xfrm>
            <a:off x="4068096" y="3024171"/>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Oval 127">
            <a:extLst>
              <a:ext uri="{FF2B5EF4-FFF2-40B4-BE49-F238E27FC236}">
                <a16:creationId xmlns:a16="http://schemas.microsoft.com/office/drawing/2014/main" id="{55FE8EC1-C9A7-4402-B23F-660D46433BB8}"/>
              </a:ext>
            </a:extLst>
          </p:cNvPr>
          <p:cNvSpPr/>
          <p:nvPr/>
        </p:nvSpPr>
        <p:spPr>
          <a:xfrm>
            <a:off x="4141501" y="2995801"/>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Oval 128">
            <a:extLst>
              <a:ext uri="{FF2B5EF4-FFF2-40B4-BE49-F238E27FC236}">
                <a16:creationId xmlns:a16="http://schemas.microsoft.com/office/drawing/2014/main" id="{7456B947-FD8C-4A26-A416-8B9F7E17EFE4}"/>
              </a:ext>
            </a:extLst>
          </p:cNvPr>
          <p:cNvSpPr/>
          <p:nvPr/>
        </p:nvSpPr>
        <p:spPr>
          <a:xfrm>
            <a:off x="4214905" y="2967430"/>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Oval 130">
            <a:extLst>
              <a:ext uri="{FF2B5EF4-FFF2-40B4-BE49-F238E27FC236}">
                <a16:creationId xmlns:a16="http://schemas.microsoft.com/office/drawing/2014/main" id="{746AC75F-036F-41D1-8E2A-B20EA0D9E89E}"/>
              </a:ext>
            </a:extLst>
          </p:cNvPr>
          <p:cNvSpPr/>
          <p:nvPr/>
        </p:nvSpPr>
        <p:spPr>
          <a:xfrm>
            <a:off x="3921289" y="3007588"/>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Oval 131">
            <a:extLst>
              <a:ext uri="{FF2B5EF4-FFF2-40B4-BE49-F238E27FC236}">
                <a16:creationId xmlns:a16="http://schemas.microsoft.com/office/drawing/2014/main" id="{16E7F163-14B4-4BD3-B10C-D43B37C8CEAF}"/>
              </a:ext>
            </a:extLst>
          </p:cNvPr>
          <p:cNvSpPr/>
          <p:nvPr/>
        </p:nvSpPr>
        <p:spPr>
          <a:xfrm>
            <a:off x="3994692" y="2979215"/>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Oval 132">
            <a:extLst>
              <a:ext uri="{FF2B5EF4-FFF2-40B4-BE49-F238E27FC236}">
                <a16:creationId xmlns:a16="http://schemas.microsoft.com/office/drawing/2014/main" id="{0E3DA0BA-6863-422B-91DB-85D7AAA9D80B}"/>
              </a:ext>
            </a:extLst>
          </p:cNvPr>
          <p:cNvSpPr/>
          <p:nvPr/>
        </p:nvSpPr>
        <p:spPr>
          <a:xfrm>
            <a:off x="4068096" y="2950845"/>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Oval 133">
            <a:extLst>
              <a:ext uri="{FF2B5EF4-FFF2-40B4-BE49-F238E27FC236}">
                <a16:creationId xmlns:a16="http://schemas.microsoft.com/office/drawing/2014/main" id="{7D14045A-FA60-492B-9186-E63BEA6E788B}"/>
              </a:ext>
            </a:extLst>
          </p:cNvPr>
          <p:cNvSpPr/>
          <p:nvPr/>
        </p:nvSpPr>
        <p:spPr>
          <a:xfrm>
            <a:off x="4141501" y="2922475"/>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Oval 158">
            <a:extLst>
              <a:ext uri="{FF2B5EF4-FFF2-40B4-BE49-F238E27FC236}">
                <a16:creationId xmlns:a16="http://schemas.microsoft.com/office/drawing/2014/main" id="{DF1CA630-905B-4BC1-BD8F-EBBEBBCB61BB}"/>
              </a:ext>
            </a:extLst>
          </p:cNvPr>
          <p:cNvSpPr/>
          <p:nvPr/>
        </p:nvSpPr>
        <p:spPr>
          <a:xfrm>
            <a:off x="4214905" y="2894104"/>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Oval 159">
            <a:extLst>
              <a:ext uri="{FF2B5EF4-FFF2-40B4-BE49-F238E27FC236}">
                <a16:creationId xmlns:a16="http://schemas.microsoft.com/office/drawing/2014/main" id="{15F445C9-ED88-47B8-9B6F-00BB002AC82B}"/>
              </a:ext>
            </a:extLst>
          </p:cNvPr>
          <p:cNvSpPr/>
          <p:nvPr/>
        </p:nvSpPr>
        <p:spPr>
          <a:xfrm>
            <a:off x="3914895" y="2934262"/>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Oval 160">
            <a:extLst>
              <a:ext uri="{FF2B5EF4-FFF2-40B4-BE49-F238E27FC236}">
                <a16:creationId xmlns:a16="http://schemas.microsoft.com/office/drawing/2014/main" id="{F0FB37C7-5816-47B0-B9E5-9799A3038BAA}"/>
              </a:ext>
            </a:extLst>
          </p:cNvPr>
          <p:cNvSpPr/>
          <p:nvPr/>
        </p:nvSpPr>
        <p:spPr>
          <a:xfrm>
            <a:off x="3988299" y="2905891"/>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2" name="Oval 161">
            <a:extLst>
              <a:ext uri="{FF2B5EF4-FFF2-40B4-BE49-F238E27FC236}">
                <a16:creationId xmlns:a16="http://schemas.microsoft.com/office/drawing/2014/main" id="{87C84ABD-BCE6-414A-B274-AD511EBFF918}"/>
              </a:ext>
            </a:extLst>
          </p:cNvPr>
          <p:cNvSpPr/>
          <p:nvPr/>
        </p:nvSpPr>
        <p:spPr>
          <a:xfrm>
            <a:off x="4061703" y="2877520"/>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Oval 162">
            <a:extLst>
              <a:ext uri="{FF2B5EF4-FFF2-40B4-BE49-F238E27FC236}">
                <a16:creationId xmlns:a16="http://schemas.microsoft.com/office/drawing/2014/main" id="{84F8F3AA-507A-4DCA-868A-D1FB10FA6ED5}"/>
              </a:ext>
            </a:extLst>
          </p:cNvPr>
          <p:cNvSpPr/>
          <p:nvPr/>
        </p:nvSpPr>
        <p:spPr>
          <a:xfrm>
            <a:off x="4135107" y="2849150"/>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Oval 163">
            <a:extLst>
              <a:ext uri="{FF2B5EF4-FFF2-40B4-BE49-F238E27FC236}">
                <a16:creationId xmlns:a16="http://schemas.microsoft.com/office/drawing/2014/main" id="{D2B73F0E-27AF-4026-9755-ED6E9132FB6B}"/>
              </a:ext>
            </a:extLst>
          </p:cNvPr>
          <p:cNvSpPr/>
          <p:nvPr/>
        </p:nvSpPr>
        <p:spPr>
          <a:xfrm>
            <a:off x="4208512" y="2820779"/>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Oval 164">
            <a:extLst>
              <a:ext uri="{FF2B5EF4-FFF2-40B4-BE49-F238E27FC236}">
                <a16:creationId xmlns:a16="http://schemas.microsoft.com/office/drawing/2014/main" id="{5421C9CE-B0C1-4A78-B9AC-8288A8FEA07A}"/>
              </a:ext>
            </a:extLst>
          </p:cNvPr>
          <p:cNvSpPr/>
          <p:nvPr/>
        </p:nvSpPr>
        <p:spPr>
          <a:xfrm>
            <a:off x="3914895" y="2861825"/>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Oval 165">
            <a:extLst>
              <a:ext uri="{FF2B5EF4-FFF2-40B4-BE49-F238E27FC236}">
                <a16:creationId xmlns:a16="http://schemas.microsoft.com/office/drawing/2014/main" id="{50299D48-0E60-4C7C-9580-B3BF98A1240E}"/>
              </a:ext>
            </a:extLst>
          </p:cNvPr>
          <p:cNvSpPr/>
          <p:nvPr/>
        </p:nvSpPr>
        <p:spPr>
          <a:xfrm>
            <a:off x="3988299" y="2833454"/>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Oval 166">
            <a:extLst>
              <a:ext uri="{FF2B5EF4-FFF2-40B4-BE49-F238E27FC236}">
                <a16:creationId xmlns:a16="http://schemas.microsoft.com/office/drawing/2014/main" id="{42278785-7516-4A58-88A1-9B4363FCCE3B}"/>
              </a:ext>
            </a:extLst>
          </p:cNvPr>
          <p:cNvSpPr/>
          <p:nvPr/>
        </p:nvSpPr>
        <p:spPr>
          <a:xfrm>
            <a:off x="4061703" y="2805083"/>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Oval 167">
            <a:extLst>
              <a:ext uri="{FF2B5EF4-FFF2-40B4-BE49-F238E27FC236}">
                <a16:creationId xmlns:a16="http://schemas.microsoft.com/office/drawing/2014/main" id="{7AC09F9E-38B4-41D9-804C-A6C5796632F5}"/>
              </a:ext>
            </a:extLst>
          </p:cNvPr>
          <p:cNvSpPr/>
          <p:nvPr/>
        </p:nvSpPr>
        <p:spPr>
          <a:xfrm>
            <a:off x="4135107" y="2776712"/>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Oval 168">
            <a:extLst>
              <a:ext uri="{FF2B5EF4-FFF2-40B4-BE49-F238E27FC236}">
                <a16:creationId xmlns:a16="http://schemas.microsoft.com/office/drawing/2014/main" id="{6D0CE8C9-3F63-48FE-8552-CEF4743256BA}"/>
              </a:ext>
            </a:extLst>
          </p:cNvPr>
          <p:cNvSpPr/>
          <p:nvPr/>
        </p:nvSpPr>
        <p:spPr>
          <a:xfrm>
            <a:off x="4208512" y="2748343"/>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487B0088-9100-4E63-A709-62129D1BA08A}"/>
              </a:ext>
            </a:extLst>
          </p:cNvPr>
          <p:cNvSpPr/>
          <p:nvPr/>
        </p:nvSpPr>
        <p:spPr>
          <a:xfrm>
            <a:off x="3914895" y="2792407"/>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Oval 170">
            <a:extLst>
              <a:ext uri="{FF2B5EF4-FFF2-40B4-BE49-F238E27FC236}">
                <a16:creationId xmlns:a16="http://schemas.microsoft.com/office/drawing/2014/main" id="{2B8B0D5A-7DAB-4754-B1AC-618C2DF8DA83}"/>
              </a:ext>
            </a:extLst>
          </p:cNvPr>
          <p:cNvSpPr/>
          <p:nvPr/>
        </p:nvSpPr>
        <p:spPr>
          <a:xfrm>
            <a:off x="3988299" y="2764037"/>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Oval 171">
            <a:extLst>
              <a:ext uri="{FF2B5EF4-FFF2-40B4-BE49-F238E27FC236}">
                <a16:creationId xmlns:a16="http://schemas.microsoft.com/office/drawing/2014/main" id="{049574D4-AA78-4E11-99D1-593857F2CE98}"/>
              </a:ext>
            </a:extLst>
          </p:cNvPr>
          <p:cNvSpPr/>
          <p:nvPr/>
        </p:nvSpPr>
        <p:spPr>
          <a:xfrm>
            <a:off x="4061703" y="2735664"/>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Oval 172">
            <a:extLst>
              <a:ext uri="{FF2B5EF4-FFF2-40B4-BE49-F238E27FC236}">
                <a16:creationId xmlns:a16="http://schemas.microsoft.com/office/drawing/2014/main" id="{05305652-770C-424A-BFC9-CB6329325BD9}"/>
              </a:ext>
            </a:extLst>
          </p:cNvPr>
          <p:cNvSpPr/>
          <p:nvPr/>
        </p:nvSpPr>
        <p:spPr>
          <a:xfrm>
            <a:off x="4135107" y="2707294"/>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 name="Oval 173">
            <a:extLst>
              <a:ext uri="{FF2B5EF4-FFF2-40B4-BE49-F238E27FC236}">
                <a16:creationId xmlns:a16="http://schemas.microsoft.com/office/drawing/2014/main" id="{735A1C86-37F4-430A-B675-015F37BD2D9F}"/>
              </a:ext>
            </a:extLst>
          </p:cNvPr>
          <p:cNvSpPr/>
          <p:nvPr/>
        </p:nvSpPr>
        <p:spPr>
          <a:xfrm>
            <a:off x="4208512" y="2678926"/>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Oval 174">
            <a:extLst>
              <a:ext uri="{FF2B5EF4-FFF2-40B4-BE49-F238E27FC236}">
                <a16:creationId xmlns:a16="http://schemas.microsoft.com/office/drawing/2014/main" id="{F9E6F0A0-F70B-44F6-95B4-D678A29DD5FC}"/>
              </a:ext>
            </a:extLst>
          </p:cNvPr>
          <p:cNvSpPr/>
          <p:nvPr/>
        </p:nvSpPr>
        <p:spPr>
          <a:xfrm>
            <a:off x="3914895" y="2714732"/>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Oval 175">
            <a:extLst>
              <a:ext uri="{FF2B5EF4-FFF2-40B4-BE49-F238E27FC236}">
                <a16:creationId xmlns:a16="http://schemas.microsoft.com/office/drawing/2014/main" id="{E686FEB9-764B-4AA4-B496-9CE0DF85C4A8}"/>
              </a:ext>
            </a:extLst>
          </p:cNvPr>
          <p:cNvSpPr/>
          <p:nvPr/>
        </p:nvSpPr>
        <p:spPr>
          <a:xfrm>
            <a:off x="3988299" y="2686360"/>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Oval 176">
            <a:extLst>
              <a:ext uri="{FF2B5EF4-FFF2-40B4-BE49-F238E27FC236}">
                <a16:creationId xmlns:a16="http://schemas.microsoft.com/office/drawing/2014/main" id="{9690F204-5487-4ACF-908B-2ACAFC0B0B8C}"/>
              </a:ext>
            </a:extLst>
          </p:cNvPr>
          <p:cNvSpPr/>
          <p:nvPr/>
        </p:nvSpPr>
        <p:spPr>
          <a:xfrm>
            <a:off x="4061703" y="2657990"/>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Oval 177">
            <a:extLst>
              <a:ext uri="{FF2B5EF4-FFF2-40B4-BE49-F238E27FC236}">
                <a16:creationId xmlns:a16="http://schemas.microsoft.com/office/drawing/2014/main" id="{5DC23CAE-3B15-4DBE-B1FD-AB8E4E6434E9}"/>
              </a:ext>
            </a:extLst>
          </p:cNvPr>
          <p:cNvSpPr/>
          <p:nvPr/>
        </p:nvSpPr>
        <p:spPr>
          <a:xfrm>
            <a:off x="4135107" y="2629619"/>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Oval 178">
            <a:extLst>
              <a:ext uri="{FF2B5EF4-FFF2-40B4-BE49-F238E27FC236}">
                <a16:creationId xmlns:a16="http://schemas.microsoft.com/office/drawing/2014/main" id="{ED663061-C5DA-4D6E-BD9D-EB05337032E6}"/>
              </a:ext>
            </a:extLst>
          </p:cNvPr>
          <p:cNvSpPr/>
          <p:nvPr/>
        </p:nvSpPr>
        <p:spPr>
          <a:xfrm>
            <a:off x="4208512" y="2601249"/>
            <a:ext cx="33166" cy="33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2" name="Group 221">
            <a:extLst>
              <a:ext uri="{FF2B5EF4-FFF2-40B4-BE49-F238E27FC236}">
                <a16:creationId xmlns:a16="http://schemas.microsoft.com/office/drawing/2014/main" id="{0A2F1FD4-99F8-438A-8905-922011B798BE}"/>
              </a:ext>
            </a:extLst>
          </p:cNvPr>
          <p:cNvGrpSpPr/>
          <p:nvPr/>
        </p:nvGrpSpPr>
        <p:grpSpPr>
          <a:xfrm>
            <a:off x="1480504" y="2345183"/>
            <a:ext cx="1132948" cy="2142334"/>
            <a:chOff x="3825203" y="1388088"/>
            <a:chExt cx="937069" cy="1771939"/>
          </a:xfrm>
        </p:grpSpPr>
        <p:cxnSp>
          <p:nvCxnSpPr>
            <p:cNvPr id="223" name="Straight Connector 222">
              <a:extLst>
                <a:ext uri="{FF2B5EF4-FFF2-40B4-BE49-F238E27FC236}">
                  <a16:creationId xmlns:a16="http://schemas.microsoft.com/office/drawing/2014/main" id="{55C81EFC-A09B-4BB7-9B5E-64A914321B76}"/>
                </a:ext>
              </a:extLst>
            </p:cNvPr>
            <p:cNvCxnSpPr>
              <a:cxnSpLocks/>
            </p:cNvCxnSpPr>
            <p:nvPr/>
          </p:nvCxnSpPr>
          <p:spPr>
            <a:xfrm rot="-1320000">
              <a:off x="4716552" y="3160027"/>
              <a:ext cx="457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F490A55-AD80-4D14-A50F-5A456DC6808C}"/>
                </a:ext>
              </a:extLst>
            </p:cNvPr>
            <p:cNvCxnSpPr>
              <a:cxnSpLocks/>
            </p:cNvCxnSpPr>
            <p:nvPr/>
          </p:nvCxnSpPr>
          <p:spPr>
            <a:xfrm rot="-1320000">
              <a:off x="4669543" y="3030865"/>
              <a:ext cx="457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36A0EEC-3F36-41DD-9673-1966A1AE4004}"/>
                </a:ext>
              </a:extLst>
            </p:cNvPr>
            <p:cNvCxnSpPr>
              <a:cxnSpLocks/>
            </p:cNvCxnSpPr>
            <p:nvPr/>
          </p:nvCxnSpPr>
          <p:spPr>
            <a:xfrm rot="-1320000">
              <a:off x="4619682" y="2907673"/>
              <a:ext cx="457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09BE901-4117-436F-B591-86955416A502}"/>
                </a:ext>
              </a:extLst>
            </p:cNvPr>
            <p:cNvCxnSpPr>
              <a:cxnSpLocks/>
            </p:cNvCxnSpPr>
            <p:nvPr/>
          </p:nvCxnSpPr>
          <p:spPr>
            <a:xfrm rot="-1320000">
              <a:off x="4570954" y="2782300"/>
              <a:ext cx="457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9FBD8922-DAA1-4B93-800A-1BF31AE1A956}"/>
                </a:ext>
              </a:extLst>
            </p:cNvPr>
            <p:cNvCxnSpPr>
              <a:cxnSpLocks/>
            </p:cNvCxnSpPr>
            <p:nvPr/>
          </p:nvCxnSpPr>
          <p:spPr>
            <a:xfrm rot="-1320000">
              <a:off x="4523193" y="2656204"/>
              <a:ext cx="457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A53DC9F-A785-46EA-B997-0F642CA5DF4D}"/>
                </a:ext>
              </a:extLst>
            </p:cNvPr>
            <p:cNvCxnSpPr>
              <a:cxnSpLocks/>
            </p:cNvCxnSpPr>
            <p:nvPr/>
          </p:nvCxnSpPr>
          <p:spPr>
            <a:xfrm rot="-1320000">
              <a:off x="4477788" y="2527451"/>
              <a:ext cx="457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B29D16C-0797-4333-BD25-2378611DA08E}"/>
                </a:ext>
              </a:extLst>
            </p:cNvPr>
            <p:cNvCxnSpPr>
              <a:cxnSpLocks/>
            </p:cNvCxnSpPr>
            <p:nvPr/>
          </p:nvCxnSpPr>
          <p:spPr>
            <a:xfrm rot="-1320000">
              <a:off x="4430452" y="2402741"/>
              <a:ext cx="457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76ACDD0A-CF36-4D88-9E99-73FD4A9D542E}"/>
                </a:ext>
              </a:extLst>
            </p:cNvPr>
            <p:cNvCxnSpPr>
              <a:cxnSpLocks/>
            </p:cNvCxnSpPr>
            <p:nvPr/>
          </p:nvCxnSpPr>
          <p:spPr>
            <a:xfrm rot="-1320000">
              <a:off x="4381137" y="2273056"/>
              <a:ext cx="457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06B85F4B-4F9D-4E52-AFF4-FFD70DB51CBD}"/>
                </a:ext>
              </a:extLst>
            </p:cNvPr>
            <p:cNvCxnSpPr>
              <a:cxnSpLocks/>
            </p:cNvCxnSpPr>
            <p:nvPr/>
          </p:nvCxnSpPr>
          <p:spPr>
            <a:xfrm rot="-1320000">
              <a:off x="4243616" y="1917909"/>
              <a:ext cx="5486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83E9EF0B-EF88-4A52-ADFB-620CF0A954D6}"/>
                </a:ext>
              </a:extLst>
            </p:cNvPr>
            <p:cNvCxnSpPr>
              <a:cxnSpLocks/>
            </p:cNvCxnSpPr>
            <p:nvPr/>
          </p:nvCxnSpPr>
          <p:spPr>
            <a:xfrm rot="-1620000">
              <a:off x="4216584" y="1856322"/>
              <a:ext cx="5486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FB34815-9117-47FC-8751-72E2B1E741F4}"/>
                </a:ext>
              </a:extLst>
            </p:cNvPr>
            <p:cNvCxnSpPr>
              <a:cxnSpLocks/>
            </p:cNvCxnSpPr>
            <p:nvPr/>
          </p:nvCxnSpPr>
          <p:spPr>
            <a:xfrm rot="-2160000">
              <a:off x="4185459" y="1797023"/>
              <a:ext cx="5486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FD29C790-B042-4AE1-9569-130D8ADBC524}"/>
                </a:ext>
              </a:extLst>
            </p:cNvPr>
            <p:cNvCxnSpPr>
              <a:cxnSpLocks/>
            </p:cNvCxnSpPr>
            <p:nvPr/>
          </p:nvCxnSpPr>
          <p:spPr>
            <a:xfrm rot="-2160000">
              <a:off x="4152500" y="1739282"/>
              <a:ext cx="5486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80AF772-E4AA-4299-B592-92EC4D29414C}"/>
                </a:ext>
              </a:extLst>
            </p:cNvPr>
            <p:cNvCxnSpPr>
              <a:cxnSpLocks/>
            </p:cNvCxnSpPr>
            <p:nvPr/>
          </p:nvCxnSpPr>
          <p:spPr>
            <a:xfrm rot="-2580000">
              <a:off x="4115489" y="1684559"/>
              <a:ext cx="5486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1A3ACDA8-DC64-4A89-8025-63BF3136265E}"/>
                </a:ext>
              </a:extLst>
            </p:cNvPr>
            <p:cNvCxnSpPr>
              <a:cxnSpLocks/>
            </p:cNvCxnSpPr>
            <p:nvPr/>
          </p:nvCxnSpPr>
          <p:spPr>
            <a:xfrm rot="-3120000">
              <a:off x="4070773" y="1631935"/>
              <a:ext cx="6400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7B02C83-54DA-4AEA-8E57-ADB139A344FF}"/>
                </a:ext>
              </a:extLst>
            </p:cNvPr>
            <p:cNvCxnSpPr>
              <a:cxnSpLocks/>
            </p:cNvCxnSpPr>
            <p:nvPr/>
          </p:nvCxnSpPr>
          <p:spPr>
            <a:xfrm rot="18180000">
              <a:off x="4030092" y="1586209"/>
              <a:ext cx="6400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296BD459-7FE6-4F2F-AF83-BE1571ED2E91}"/>
                </a:ext>
              </a:extLst>
            </p:cNvPr>
            <p:cNvCxnSpPr>
              <a:cxnSpLocks/>
            </p:cNvCxnSpPr>
            <p:nvPr/>
          </p:nvCxnSpPr>
          <p:spPr>
            <a:xfrm rot="16860000">
              <a:off x="3788627" y="1424664"/>
              <a:ext cx="7315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4762BE8B-5A17-4ED7-966A-093B144C3D11}"/>
                </a:ext>
              </a:extLst>
            </p:cNvPr>
            <p:cNvCxnSpPr>
              <a:cxnSpLocks/>
            </p:cNvCxnSpPr>
            <p:nvPr/>
          </p:nvCxnSpPr>
          <p:spPr>
            <a:xfrm rot="-4620000">
              <a:off x="3840698" y="1447193"/>
              <a:ext cx="7315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7134C16-F01B-42F2-B01C-49EF89C30E8D}"/>
                </a:ext>
              </a:extLst>
            </p:cNvPr>
            <p:cNvCxnSpPr>
              <a:cxnSpLocks/>
            </p:cNvCxnSpPr>
            <p:nvPr/>
          </p:nvCxnSpPr>
          <p:spPr>
            <a:xfrm rot="-4200000">
              <a:off x="3888773" y="1470422"/>
              <a:ext cx="7315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B9FDA79-269B-4DE1-9859-76AC14CA9731}"/>
                </a:ext>
              </a:extLst>
            </p:cNvPr>
            <p:cNvCxnSpPr>
              <a:cxnSpLocks/>
            </p:cNvCxnSpPr>
            <p:nvPr/>
          </p:nvCxnSpPr>
          <p:spPr>
            <a:xfrm rot="-3960000">
              <a:off x="3935869" y="1508169"/>
              <a:ext cx="7315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C7D725F5-6D97-4833-A68D-BB03735F2EDE}"/>
                </a:ext>
              </a:extLst>
            </p:cNvPr>
            <p:cNvCxnSpPr>
              <a:cxnSpLocks/>
            </p:cNvCxnSpPr>
            <p:nvPr/>
          </p:nvCxnSpPr>
          <p:spPr>
            <a:xfrm rot="-3300000">
              <a:off x="3979383" y="1543490"/>
              <a:ext cx="7315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80" name="Straight Arrow Connector 179">
            <a:extLst>
              <a:ext uri="{FF2B5EF4-FFF2-40B4-BE49-F238E27FC236}">
                <a16:creationId xmlns:a16="http://schemas.microsoft.com/office/drawing/2014/main" id="{9CB7DD32-E524-45B0-A772-A72A45BEEEBC}"/>
              </a:ext>
            </a:extLst>
          </p:cNvPr>
          <p:cNvCxnSpPr>
            <a:cxnSpLocks/>
          </p:cNvCxnSpPr>
          <p:nvPr/>
        </p:nvCxnSpPr>
        <p:spPr>
          <a:xfrm rot="1080000">
            <a:off x="3204710" y="2633182"/>
            <a:ext cx="296061" cy="0"/>
          </a:xfrm>
          <a:prstGeom prst="straightConnector1">
            <a:avLst/>
          </a:prstGeom>
          <a:ln w="41275">
            <a:solidFill>
              <a:srgbClr val="0330D8"/>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5DF0CE26-9371-4AF8-9A90-DE2556E33381}"/>
              </a:ext>
            </a:extLst>
          </p:cNvPr>
          <p:cNvCxnSpPr>
            <a:cxnSpLocks/>
          </p:cNvCxnSpPr>
          <p:nvPr/>
        </p:nvCxnSpPr>
        <p:spPr>
          <a:xfrm rot="1080000">
            <a:off x="1101564" y="1947415"/>
            <a:ext cx="296061" cy="0"/>
          </a:xfrm>
          <a:prstGeom prst="straightConnector1">
            <a:avLst/>
          </a:prstGeom>
          <a:ln w="41275">
            <a:solidFill>
              <a:srgbClr val="0330D8"/>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0A3C1C79-8019-4F79-8876-C88FC60BFFE1}"/>
              </a:ext>
            </a:extLst>
          </p:cNvPr>
          <p:cNvCxnSpPr>
            <a:cxnSpLocks/>
          </p:cNvCxnSpPr>
          <p:nvPr/>
        </p:nvCxnSpPr>
        <p:spPr>
          <a:xfrm rot="3900000">
            <a:off x="2560134" y="3969803"/>
            <a:ext cx="296061" cy="0"/>
          </a:xfrm>
          <a:prstGeom prst="straightConnector1">
            <a:avLst/>
          </a:prstGeom>
          <a:ln w="41275">
            <a:solidFill>
              <a:srgbClr val="0330D8"/>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2173DEB-5B72-46F9-B03A-1013587C3163}"/>
              </a:ext>
            </a:extLst>
          </p:cNvPr>
          <p:cNvSpPr txBox="1"/>
          <p:nvPr/>
        </p:nvSpPr>
        <p:spPr>
          <a:xfrm>
            <a:off x="1553408" y="1219357"/>
            <a:ext cx="1467400" cy="430887"/>
          </a:xfrm>
          <a:prstGeom prst="rect">
            <a:avLst/>
          </a:prstGeom>
          <a:noFill/>
        </p:spPr>
        <p:txBody>
          <a:bodyPr wrap="square" rtlCol="0" anchor="ctr">
            <a:spAutoFit/>
          </a:bodyPr>
          <a:lstStyle/>
          <a:p>
            <a:pPr algn="ctr"/>
            <a:r>
              <a:rPr lang="en-US" sz="1100" dirty="0">
                <a:latin typeface="Arial" panose="020B0604020202020204" pitchFamily="34" charset="0"/>
                <a:cs typeface="Arial" panose="020B0604020202020204" pitchFamily="34" charset="0"/>
              </a:rPr>
              <a:t>Laser</a:t>
            </a:r>
          </a:p>
          <a:p>
            <a:pPr algn="ctr"/>
            <a:r>
              <a:rPr lang="en-US" sz="1100" dirty="0">
                <a:latin typeface="Arial" panose="020B0604020202020204" pitchFamily="34" charset="0"/>
                <a:cs typeface="Arial" panose="020B0604020202020204" pitchFamily="34" charset="0"/>
              </a:rPr>
              <a:t>Sheet</a:t>
            </a:r>
          </a:p>
        </p:txBody>
      </p:sp>
      <p:sp>
        <p:nvSpPr>
          <p:cNvPr id="186" name="TextBox 185">
            <a:extLst>
              <a:ext uri="{FF2B5EF4-FFF2-40B4-BE49-F238E27FC236}">
                <a16:creationId xmlns:a16="http://schemas.microsoft.com/office/drawing/2014/main" id="{2EB7A640-6999-4BC8-BB75-4D802619C2BB}"/>
              </a:ext>
            </a:extLst>
          </p:cNvPr>
          <p:cNvSpPr txBox="1"/>
          <p:nvPr/>
        </p:nvSpPr>
        <p:spPr>
          <a:xfrm>
            <a:off x="1193601" y="3643107"/>
            <a:ext cx="1467400" cy="600164"/>
          </a:xfrm>
          <a:prstGeom prst="rect">
            <a:avLst/>
          </a:prstGeom>
          <a:noFill/>
        </p:spPr>
        <p:txBody>
          <a:bodyPr wrap="square" rtlCol="0" anchor="ctr">
            <a:spAutoFit/>
          </a:bodyPr>
          <a:lstStyle/>
          <a:p>
            <a:pPr algn="ctr"/>
            <a:r>
              <a:rPr lang="en-US" sz="1100" dirty="0">
                <a:solidFill>
                  <a:schemeClr val="tx1"/>
                </a:solidFill>
                <a:latin typeface="Arial" panose="020B0604020202020204" pitchFamily="34" charset="0"/>
                <a:cs typeface="Arial" panose="020B0604020202020204" pitchFamily="34" charset="0"/>
              </a:rPr>
              <a:t>Static</a:t>
            </a:r>
          </a:p>
          <a:p>
            <a:pPr algn="ctr"/>
            <a:r>
              <a:rPr lang="en-US" sz="1100" dirty="0">
                <a:solidFill>
                  <a:schemeClr val="tx1"/>
                </a:solidFill>
                <a:latin typeface="Arial" panose="020B0604020202020204" pitchFamily="34" charset="0"/>
                <a:cs typeface="Arial" panose="020B0604020202020204" pitchFamily="34" charset="0"/>
              </a:rPr>
              <a:t>Wall</a:t>
            </a:r>
          </a:p>
          <a:p>
            <a:pPr algn="ctr"/>
            <a:r>
              <a:rPr lang="en-US" sz="1100" dirty="0">
                <a:solidFill>
                  <a:schemeClr val="tx1"/>
                </a:solidFill>
                <a:latin typeface="Arial" panose="020B0604020202020204" pitchFamily="34" charset="0"/>
                <a:cs typeface="Arial" panose="020B0604020202020204" pitchFamily="34" charset="0"/>
              </a:rPr>
              <a:t>Pressure</a:t>
            </a:r>
          </a:p>
        </p:txBody>
      </p:sp>
      <p:cxnSp>
        <p:nvCxnSpPr>
          <p:cNvPr id="216" name="Straight Connector 215">
            <a:extLst>
              <a:ext uri="{FF2B5EF4-FFF2-40B4-BE49-F238E27FC236}">
                <a16:creationId xmlns:a16="http://schemas.microsoft.com/office/drawing/2014/main" id="{5110EF97-CB68-4959-BADE-666E5468FAF6}"/>
              </a:ext>
            </a:extLst>
          </p:cNvPr>
          <p:cNvCxnSpPr/>
          <p:nvPr/>
        </p:nvCxnSpPr>
        <p:spPr>
          <a:xfrm>
            <a:off x="1056226" y="1605564"/>
            <a:ext cx="0" cy="246718"/>
          </a:xfrm>
          <a:prstGeom prst="line">
            <a:avLst/>
          </a:prstGeom>
          <a:ln w="22225" cap="rnd">
            <a:solidFill>
              <a:schemeClr val="tx1">
                <a:lumMod val="75000"/>
                <a:lumOff val="25000"/>
              </a:schemeClr>
            </a:solidFill>
            <a:round/>
            <a:tailEnd type="none" w="sm" len="sm"/>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7B50110-3131-4796-9C5E-D8C19F5B4AF7}"/>
              </a:ext>
            </a:extLst>
          </p:cNvPr>
          <p:cNvCxnSpPr>
            <a:cxnSpLocks/>
          </p:cNvCxnSpPr>
          <p:nvPr/>
        </p:nvCxnSpPr>
        <p:spPr>
          <a:xfrm rot="1200000">
            <a:off x="979975" y="1836684"/>
            <a:ext cx="78950" cy="2161"/>
          </a:xfrm>
          <a:prstGeom prst="line">
            <a:avLst/>
          </a:prstGeom>
          <a:ln w="222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pic>
        <p:nvPicPr>
          <p:cNvPr id="106" name="Picture 3"/>
          <p:cNvPicPr>
            <a:picLocks noChangeAspect="1" noChangeArrowheads="1"/>
          </p:cNvPicPr>
          <p:nvPr/>
        </p:nvPicPr>
        <p:blipFill rotWithShape="1">
          <a:blip r:embed="rId6" cstate="print">
            <a:clrChange>
              <a:clrFrom>
                <a:srgbClr val="C0C0C0"/>
              </a:clrFrom>
              <a:clrTo>
                <a:srgbClr val="C0C0C0">
                  <a:alpha val="0"/>
                </a:srgbClr>
              </a:clrTo>
            </a:clrChange>
            <a:extLst>
              <a:ext uri="{28A0092B-C50C-407E-A947-70E740481C1C}">
                <a14:useLocalDpi xmlns:a14="http://schemas.microsoft.com/office/drawing/2010/main" val="0"/>
              </a:ext>
            </a:extLst>
          </a:blip>
          <a:srcRect l="14710" t="18375" r="9093" b="11773"/>
          <a:stretch/>
        </p:blipFill>
        <p:spPr bwMode="auto">
          <a:xfrm>
            <a:off x="5490938" y="1637009"/>
            <a:ext cx="2688356" cy="219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Title 1"/>
          <p:cNvSpPr>
            <a:spLocks noGrp="1"/>
          </p:cNvSpPr>
          <p:nvPr>
            <p:ph type="title"/>
          </p:nvPr>
        </p:nvSpPr>
        <p:spPr>
          <a:xfrm>
            <a:off x="0" y="0"/>
            <a:ext cx="9144000" cy="975292"/>
          </a:xfrm>
        </p:spPr>
        <p:txBody>
          <a:bodyPr/>
          <a:lstStyle/>
          <a:p>
            <a:r>
              <a:rPr lang="en-US" dirty="0">
                <a:cs typeface="Arial" charset="0"/>
              </a:rPr>
              <a:t> Experimental Setup</a:t>
            </a:r>
            <a:endParaRPr lang="en-US" dirty="0"/>
          </a:p>
        </p:txBody>
      </p:sp>
      <p:sp>
        <p:nvSpPr>
          <p:cNvPr id="80" name="Freeform 79"/>
          <p:cNvSpPr/>
          <p:nvPr/>
        </p:nvSpPr>
        <p:spPr bwMode="auto">
          <a:xfrm>
            <a:off x="4771005" y="1954475"/>
            <a:ext cx="2762250" cy="2493677"/>
          </a:xfrm>
          <a:custGeom>
            <a:avLst/>
            <a:gdLst>
              <a:gd name="connsiteX0" fmla="*/ 0 w 1750285"/>
              <a:gd name="connsiteY0" fmla="*/ 70345 h 801389"/>
              <a:gd name="connsiteX1" fmla="*/ 692944 w 1750285"/>
              <a:gd name="connsiteY1" fmla="*/ 70345 h 801389"/>
              <a:gd name="connsiteX2" fmla="*/ 1750219 w 1750285"/>
              <a:gd name="connsiteY2" fmla="*/ 801389 h 801389"/>
              <a:gd name="connsiteX0" fmla="*/ 0 w 1829222"/>
              <a:gd name="connsiteY0" fmla="*/ 70345 h 852882"/>
              <a:gd name="connsiteX1" fmla="*/ 692944 w 1829222"/>
              <a:gd name="connsiteY1" fmla="*/ 70345 h 852882"/>
              <a:gd name="connsiteX2" fmla="*/ 1750219 w 1829222"/>
              <a:gd name="connsiteY2" fmla="*/ 801389 h 852882"/>
              <a:gd name="connsiteX3" fmla="*/ 1752600 w 1829222"/>
              <a:gd name="connsiteY3" fmla="*/ 791864 h 852882"/>
              <a:gd name="connsiteX0" fmla="*/ 0 w 2762250"/>
              <a:gd name="connsiteY0" fmla="*/ 70345 h 2561134"/>
              <a:gd name="connsiteX1" fmla="*/ 692944 w 2762250"/>
              <a:gd name="connsiteY1" fmla="*/ 70345 h 2561134"/>
              <a:gd name="connsiteX2" fmla="*/ 1750219 w 2762250"/>
              <a:gd name="connsiteY2" fmla="*/ 801389 h 2561134"/>
              <a:gd name="connsiteX3" fmla="*/ 2762250 w 2762250"/>
              <a:gd name="connsiteY3" fmla="*/ 2561133 h 2561134"/>
              <a:gd name="connsiteX0" fmla="*/ 0 w 2762250"/>
              <a:gd name="connsiteY0" fmla="*/ 70512 h 2561301"/>
              <a:gd name="connsiteX1" fmla="*/ 692944 w 2762250"/>
              <a:gd name="connsiteY1" fmla="*/ 70512 h 2561301"/>
              <a:gd name="connsiteX2" fmla="*/ 1740694 w 2762250"/>
              <a:gd name="connsiteY2" fmla="*/ 803938 h 2561301"/>
              <a:gd name="connsiteX3" fmla="*/ 2762250 w 2762250"/>
              <a:gd name="connsiteY3" fmla="*/ 2561300 h 2561301"/>
              <a:gd name="connsiteX0" fmla="*/ 0 w 2762250"/>
              <a:gd name="connsiteY0" fmla="*/ 70512 h 2561301"/>
              <a:gd name="connsiteX1" fmla="*/ 692944 w 2762250"/>
              <a:gd name="connsiteY1" fmla="*/ 70512 h 2561301"/>
              <a:gd name="connsiteX2" fmla="*/ 1740694 w 2762250"/>
              <a:gd name="connsiteY2" fmla="*/ 803938 h 2561301"/>
              <a:gd name="connsiteX3" fmla="*/ 2762250 w 2762250"/>
              <a:gd name="connsiteY3" fmla="*/ 2561300 h 2561301"/>
              <a:gd name="connsiteX0" fmla="*/ 0 w 2762250"/>
              <a:gd name="connsiteY0" fmla="*/ 27254 h 2518043"/>
              <a:gd name="connsiteX1" fmla="*/ 692944 w 2762250"/>
              <a:gd name="connsiteY1" fmla="*/ 27254 h 2518043"/>
              <a:gd name="connsiteX2" fmla="*/ 1740694 w 2762250"/>
              <a:gd name="connsiteY2" fmla="*/ 760680 h 2518043"/>
              <a:gd name="connsiteX3" fmla="*/ 2762250 w 2762250"/>
              <a:gd name="connsiteY3" fmla="*/ 2518042 h 2518043"/>
              <a:gd name="connsiteX0" fmla="*/ 0 w 2762250"/>
              <a:gd name="connsiteY0" fmla="*/ 103 h 2490892"/>
              <a:gd name="connsiteX1" fmla="*/ 692944 w 2762250"/>
              <a:gd name="connsiteY1" fmla="*/ 103 h 2490892"/>
              <a:gd name="connsiteX2" fmla="*/ 1740694 w 2762250"/>
              <a:gd name="connsiteY2" fmla="*/ 733529 h 2490892"/>
              <a:gd name="connsiteX3" fmla="*/ 2762250 w 2762250"/>
              <a:gd name="connsiteY3" fmla="*/ 2490891 h 2490892"/>
              <a:gd name="connsiteX0" fmla="*/ 0 w 2762250"/>
              <a:gd name="connsiteY0" fmla="*/ 103 h 2490892"/>
              <a:gd name="connsiteX1" fmla="*/ 692944 w 2762250"/>
              <a:gd name="connsiteY1" fmla="*/ 103 h 2490892"/>
              <a:gd name="connsiteX2" fmla="*/ 1740694 w 2762250"/>
              <a:gd name="connsiteY2" fmla="*/ 733529 h 2490892"/>
              <a:gd name="connsiteX3" fmla="*/ 2762250 w 2762250"/>
              <a:gd name="connsiteY3" fmla="*/ 2490891 h 2490892"/>
              <a:gd name="connsiteX0" fmla="*/ 0 w 2762250"/>
              <a:gd name="connsiteY0" fmla="*/ 53586 h 2544375"/>
              <a:gd name="connsiteX1" fmla="*/ 692944 w 2762250"/>
              <a:gd name="connsiteY1" fmla="*/ 53586 h 2544375"/>
              <a:gd name="connsiteX2" fmla="*/ 1752600 w 2762250"/>
              <a:gd name="connsiteY2" fmla="*/ 787012 h 2544375"/>
              <a:gd name="connsiteX3" fmla="*/ 2762250 w 2762250"/>
              <a:gd name="connsiteY3" fmla="*/ 2544374 h 2544375"/>
              <a:gd name="connsiteX0" fmla="*/ 0 w 2762250"/>
              <a:gd name="connsiteY0" fmla="*/ 2888 h 2493677"/>
              <a:gd name="connsiteX1" fmla="*/ 692944 w 2762250"/>
              <a:gd name="connsiteY1" fmla="*/ 2888 h 2493677"/>
              <a:gd name="connsiteX2" fmla="*/ 1752600 w 2762250"/>
              <a:gd name="connsiteY2" fmla="*/ 736314 h 2493677"/>
              <a:gd name="connsiteX3" fmla="*/ 2762250 w 2762250"/>
              <a:gd name="connsiteY3" fmla="*/ 2493676 h 2493677"/>
              <a:gd name="connsiteX0" fmla="*/ 0 w 2762250"/>
              <a:gd name="connsiteY0" fmla="*/ 2888 h 2493677"/>
              <a:gd name="connsiteX1" fmla="*/ 692944 w 2762250"/>
              <a:gd name="connsiteY1" fmla="*/ 2888 h 2493677"/>
              <a:gd name="connsiteX2" fmla="*/ 1752600 w 2762250"/>
              <a:gd name="connsiteY2" fmla="*/ 736314 h 2493677"/>
              <a:gd name="connsiteX3" fmla="*/ 2762250 w 2762250"/>
              <a:gd name="connsiteY3" fmla="*/ 2493676 h 2493677"/>
              <a:gd name="connsiteX0" fmla="*/ 0 w 2762250"/>
              <a:gd name="connsiteY0" fmla="*/ 2888 h 2493677"/>
              <a:gd name="connsiteX1" fmla="*/ 692944 w 2762250"/>
              <a:gd name="connsiteY1" fmla="*/ 2888 h 2493677"/>
              <a:gd name="connsiteX2" fmla="*/ 1752600 w 2762250"/>
              <a:gd name="connsiteY2" fmla="*/ 736314 h 2493677"/>
              <a:gd name="connsiteX3" fmla="*/ 2762250 w 2762250"/>
              <a:gd name="connsiteY3" fmla="*/ 2493676 h 2493677"/>
            </a:gdLst>
            <a:ahLst/>
            <a:cxnLst>
              <a:cxn ang="0">
                <a:pos x="connsiteX0" y="connsiteY0"/>
              </a:cxn>
              <a:cxn ang="0">
                <a:pos x="connsiteX1" y="connsiteY1"/>
              </a:cxn>
              <a:cxn ang="0">
                <a:pos x="connsiteX2" y="connsiteY2"/>
              </a:cxn>
              <a:cxn ang="0">
                <a:pos x="connsiteX3" y="connsiteY3"/>
              </a:cxn>
            </a:cxnLst>
            <a:rect l="l" t="t" r="r" b="b"/>
            <a:pathLst>
              <a:path w="2762250" h="2493677">
                <a:moveTo>
                  <a:pt x="0" y="2888"/>
                </a:moveTo>
                <a:cubicBezTo>
                  <a:pt x="210145" y="6261"/>
                  <a:pt x="407988" y="-5050"/>
                  <a:pt x="692944" y="2888"/>
                </a:cubicBezTo>
                <a:cubicBezTo>
                  <a:pt x="977900" y="10826"/>
                  <a:pt x="1470422" y="191404"/>
                  <a:pt x="1752600" y="736314"/>
                </a:cubicBezTo>
                <a:cubicBezTo>
                  <a:pt x="1876822" y="932768"/>
                  <a:pt x="2761754" y="2495660"/>
                  <a:pt x="2762250" y="2493676"/>
                </a:cubicBezTo>
              </a:path>
            </a:pathLst>
          </a:custGeom>
          <a:noFill/>
          <a:ln w="254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4" name="Right Triangle 3"/>
          <p:cNvSpPr/>
          <p:nvPr/>
        </p:nvSpPr>
        <p:spPr bwMode="auto">
          <a:xfrm rot="10800000">
            <a:off x="7574643" y="2018570"/>
            <a:ext cx="516684" cy="1646237"/>
          </a:xfrm>
          <a:prstGeom prst="rtTriangl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cxnSp>
        <p:nvCxnSpPr>
          <p:cNvPr id="77" name="Straight Arrow Connector 76"/>
          <p:cNvCxnSpPr/>
          <p:nvPr/>
        </p:nvCxnSpPr>
        <p:spPr bwMode="auto">
          <a:xfrm>
            <a:off x="8179294" y="1378381"/>
            <a:ext cx="0" cy="597244"/>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p:nvPr/>
        </p:nvCxnSpPr>
        <p:spPr bwMode="auto">
          <a:xfrm>
            <a:off x="4773162" y="1368799"/>
            <a:ext cx="3659013" cy="0"/>
          </a:xfrm>
          <a:prstGeom prst="line">
            <a:avLst/>
          </a:prstGeom>
          <a:solidFill>
            <a:schemeClr val="accent1"/>
          </a:solidFill>
          <a:ln w="254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Freeform 78"/>
          <p:cNvSpPr/>
          <p:nvPr/>
        </p:nvSpPr>
        <p:spPr bwMode="auto">
          <a:xfrm>
            <a:off x="6527095" y="1987706"/>
            <a:ext cx="1899531" cy="1825646"/>
          </a:xfrm>
          <a:custGeom>
            <a:avLst/>
            <a:gdLst>
              <a:gd name="connsiteX0" fmla="*/ 2011399 w 2091903"/>
              <a:gd name="connsiteY0" fmla="*/ 45860 h 1957656"/>
              <a:gd name="connsiteX1" fmla="*/ 153754 w 2091903"/>
              <a:gd name="connsiteY1" fmla="*/ 42975 h 1957656"/>
              <a:gd name="connsiteX2" fmla="*/ 113370 w 2091903"/>
              <a:gd name="connsiteY2" fmla="*/ 71821 h 1957656"/>
              <a:gd name="connsiteX3" fmla="*/ 136447 w 2091903"/>
              <a:gd name="connsiteY3" fmla="*/ 152588 h 1957656"/>
              <a:gd name="connsiteX4" fmla="*/ 1861403 w 2091903"/>
              <a:gd name="connsiteY4" fmla="*/ 1868891 h 1957656"/>
              <a:gd name="connsiteX5" fmla="*/ 2025822 w 2091903"/>
              <a:gd name="connsiteY5" fmla="*/ 1557360 h 1957656"/>
              <a:gd name="connsiteX0" fmla="*/ 2011399 w 2011399"/>
              <a:gd name="connsiteY0" fmla="*/ 45860 h 1868891"/>
              <a:gd name="connsiteX1" fmla="*/ 153754 w 2011399"/>
              <a:gd name="connsiteY1" fmla="*/ 42975 h 1868891"/>
              <a:gd name="connsiteX2" fmla="*/ 113370 w 2011399"/>
              <a:gd name="connsiteY2" fmla="*/ 71821 h 1868891"/>
              <a:gd name="connsiteX3" fmla="*/ 136447 w 2011399"/>
              <a:gd name="connsiteY3" fmla="*/ 152588 h 1868891"/>
              <a:gd name="connsiteX4" fmla="*/ 1861403 w 2011399"/>
              <a:gd name="connsiteY4" fmla="*/ 1868891 h 1868891"/>
              <a:gd name="connsiteX0" fmla="*/ 2031025 w 2031025"/>
              <a:gd name="connsiteY0" fmla="*/ 46564 h 1869595"/>
              <a:gd name="connsiteX1" fmla="*/ 173380 w 2031025"/>
              <a:gd name="connsiteY1" fmla="*/ 43679 h 1869595"/>
              <a:gd name="connsiteX2" fmla="*/ 132996 w 2031025"/>
              <a:gd name="connsiteY2" fmla="*/ 72525 h 1869595"/>
              <a:gd name="connsiteX3" fmla="*/ 156073 w 2031025"/>
              <a:gd name="connsiteY3" fmla="*/ 153292 h 1869595"/>
              <a:gd name="connsiteX4" fmla="*/ 1881029 w 2031025"/>
              <a:gd name="connsiteY4" fmla="*/ 1869595 h 1869595"/>
              <a:gd name="connsiteX0" fmla="*/ 2031025 w 2031025"/>
              <a:gd name="connsiteY0" fmla="*/ 15148 h 1838179"/>
              <a:gd name="connsiteX1" fmla="*/ 132996 w 2031025"/>
              <a:gd name="connsiteY1" fmla="*/ 41109 h 1838179"/>
              <a:gd name="connsiteX2" fmla="*/ 156073 w 2031025"/>
              <a:gd name="connsiteY2" fmla="*/ 121876 h 1838179"/>
              <a:gd name="connsiteX3" fmla="*/ 1881029 w 2031025"/>
              <a:gd name="connsiteY3" fmla="*/ 1838179 h 1838179"/>
              <a:gd name="connsiteX0" fmla="*/ 1898358 w 1898358"/>
              <a:gd name="connsiteY0" fmla="*/ 0 h 1823031"/>
              <a:gd name="connsiteX1" fmla="*/ 329 w 1898358"/>
              <a:gd name="connsiteY1" fmla="*/ 25961 h 1823031"/>
              <a:gd name="connsiteX2" fmla="*/ 1748362 w 1898358"/>
              <a:gd name="connsiteY2" fmla="*/ 1823031 h 1823031"/>
              <a:gd name="connsiteX0" fmla="*/ 1898358 w 1898358"/>
              <a:gd name="connsiteY0" fmla="*/ 0 h 1823031"/>
              <a:gd name="connsiteX1" fmla="*/ 329 w 1898358"/>
              <a:gd name="connsiteY1" fmla="*/ 6911 h 1823031"/>
              <a:gd name="connsiteX2" fmla="*/ 1748362 w 1898358"/>
              <a:gd name="connsiteY2" fmla="*/ 1823031 h 1823031"/>
              <a:gd name="connsiteX0" fmla="*/ 1888835 w 1888835"/>
              <a:gd name="connsiteY0" fmla="*/ 233 h 1823264"/>
              <a:gd name="connsiteX1" fmla="*/ 331 w 1888835"/>
              <a:gd name="connsiteY1" fmla="*/ 0 h 1823264"/>
              <a:gd name="connsiteX2" fmla="*/ 1738839 w 1888835"/>
              <a:gd name="connsiteY2" fmla="*/ 1823264 h 1823264"/>
              <a:gd name="connsiteX0" fmla="*/ 1913450 w 1913450"/>
              <a:gd name="connsiteY0" fmla="*/ 101362 h 1924393"/>
              <a:gd name="connsiteX1" fmla="*/ 24946 w 1913450"/>
              <a:gd name="connsiteY1" fmla="*/ 101129 h 1924393"/>
              <a:gd name="connsiteX2" fmla="*/ 1763454 w 1913450"/>
              <a:gd name="connsiteY2" fmla="*/ 1924393 h 1924393"/>
              <a:gd name="connsiteX0" fmla="*/ 1912596 w 1912596"/>
              <a:gd name="connsiteY0" fmla="*/ 233 h 1823264"/>
              <a:gd name="connsiteX1" fmla="*/ 24092 w 1912596"/>
              <a:gd name="connsiteY1" fmla="*/ 0 h 1823264"/>
              <a:gd name="connsiteX2" fmla="*/ 1762600 w 1912596"/>
              <a:gd name="connsiteY2" fmla="*/ 1823264 h 1823264"/>
              <a:gd name="connsiteX0" fmla="*/ 2129502 w 2129502"/>
              <a:gd name="connsiteY0" fmla="*/ 114017 h 1937048"/>
              <a:gd name="connsiteX1" fmla="*/ 240998 w 2129502"/>
              <a:gd name="connsiteY1" fmla="*/ 113784 h 1937048"/>
              <a:gd name="connsiteX2" fmla="*/ 215683 w 2129502"/>
              <a:gd name="connsiteY2" fmla="*/ 141534 h 1937048"/>
              <a:gd name="connsiteX3" fmla="*/ 1979506 w 2129502"/>
              <a:gd name="connsiteY3" fmla="*/ 1937048 h 1937048"/>
              <a:gd name="connsiteX0" fmla="*/ 2121399 w 2121399"/>
              <a:gd name="connsiteY0" fmla="*/ 89347 h 1912378"/>
              <a:gd name="connsiteX1" fmla="*/ 232895 w 2121399"/>
              <a:gd name="connsiteY1" fmla="*/ 89114 h 1912378"/>
              <a:gd name="connsiteX2" fmla="*/ 221868 w 2121399"/>
              <a:gd name="connsiteY2" fmla="*/ 150202 h 1912378"/>
              <a:gd name="connsiteX3" fmla="*/ 1971403 w 2121399"/>
              <a:gd name="connsiteY3" fmla="*/ 1912378 h 1912378"/>
              <a:gd name="connsiteX0" fmla="*/ 2121399 w 2121399"/>
              <a:gd name="connsiteY0" fmla="*/ 89347 h 1912378"/>
              <a:gd name="connsiteX1" fmla="*/ 232895 w 2121399"/>
              <a:gd name="connsiteY1" fmla="*/ 89114 h 1912378"/>
              <a:gd name="connsiteX2" fmla="*/ 221868 w 2121399"/>
              <a:gd name="connsiteY2" fmla="*/ 150202 h 1912378"/>
              <a:gd name="connsiteX3" fmla="*/ 1971403 w 2121399"/>
              <a:gd name="connsiteY3" fmla="*/ 1912378 h 1912378"/>
              <a:gd name="connsiteX0" fmla="*/ 2033607 w 2033607"/>
              <a:gd name="connsiteY0" fmla="*/ 233 h 1823264"/>
              <a:gd name="connsiteX1" fmla="*/ 145103 w 2033607"/>
              <a:gd name="connsiteY1" fmla="*/ 0 h 1823264"/>
              <a:gd name="connsiteX2" fmla="*/ 134076 w 2033607"/>
              <a:gd name="connsiteY2" fmla="*/ 61088 h 1823264"/>
              <a:gd name="connsiteX3" fmla="*/ 1883611 w 2033607"/>
              <a:gd name="connsiteY3" fmla="*/ 1823264 h 1823264"/>
              <a:gd name="connsiteX0" fmla="*/ 1902198 w 1902198"/>
              <a:gd name="connsiteY0" fmla="*/ 233 h 1823264"/>
              <a:gd name="connsiteX1" fmla="*/ 13694 w 1902198"/>
              <a:gd name="connsiteY1" fmla="*/ 0 h 1823264"/>
              <a:gd name="connsiteX2" fmla="*/ 2667 w 1902198"/>
              <a:gd name="connsiteY2" fmla="*/ 61088 h 1823264"/>
              <a:gd name="connsiteX3" fmla="*/ 1752202 w 1902198"/>
              <a:gd name="connsiteY3" fmla="*/ 1823264 h 1823264"/>
              <a:gd name="connsiteX0" fmla="*/ 2034439 w 2034439"/>
              <a:gd name="connsiteY0" fmla="*/ 233 h 1823264"/>
              <a:gd name="connsiteX1" fmla="*/ 145935 w 2034439"/>
              <a:gd name="connsiteY1" fmla="*/ 0 h 1823264"/>
              <a:gd name="connsiteX2" fmla="*/ 132527 w 2034439"/>
              <a:gd name="connsiteY2" fmla="*/ 70613 h 1823264"/>
              <a:gd name="connsiteX3" fmla="*/ 1884443 w 2034439"/>
              <a:gd name="connsiteY3" fmla="*/ 1823264 h 1823264"/>
              <a:gd name="connsiteX0" fmla="*/ 1906206 w 1906206"/>
              <a:gd name="connsiteY0" fmla="*/ 233 h 1823264"/>
              <a:gd name="connsiteX1" fmla="*/ 17702 w 1906206"/>
              <a:gd name="connsiteY1" fmla="*/ 0 h 1823264"/>
              <a:gd name="connsiteX2" fmla="*/ 4294 w 1906206"/>
              <a:gd name="connsiteY2" fmla="*/ 70613 h 1823264"/>
              <a:gd name="connsiteX3" fmla="*/ 1756210 w 1906206"/>
              <a:gd name="connsiteY3" fmla="*/ 1823264 h 1823264"/>
              <a:gd name="connsiteX0" fmla="*/ 1902950 w 1902950"/>
              <a:gd name="connsiteY0" fmla="*/ 2615 h 1825646"/>
              <a:gd name="connsiteX1" fmla="*/ 40640 w 1902950"/>
              <a:gd name="connsiteY1" fmla="*/ 0 h 1825646"/>
              <a:gd name="connsiteX2" fmla="*/ 1038 w 1902950"/>
              <a:gd name="connsiteY2" fmla="*/ 72995 h 1825646"/>
              <a:gd name="connsiteX3" fmla="*/ 1752954 w 1902950"/>
              <a:gd name="connsiteY3" fmla="*/ 1825646 h 1825646"/>
              <a:gd name="connsiteX0" fmla="*/ 2021406 w 2021406"/>
              <a:gd name="connsiteY0" fmla="*/ 2615 h 1825646"/>
              <a:gd name="connsiteX1" fmla="*/ 159096 w 2021406"/>
              <a:gd name="connsiteY1" fmla="*/ 0 h 1825646"/>
              <a:gd name="connsiteX2" fmla="*/ 105207 w 2021406"/>
              <a:gd name="connsiteY2" fmla="*/ 61089 h 1825646"/>
              <a:gd name="connsiteX3" fmla="*/ 1871410 w 2021406"/>
              <a:gd name="connsiteY3" fmla="*/ 1825646 h 1825646"/>
              <a:gd name="connsiteX0" fmla="*/ 2021406 w 2021406"/>
              <a:gd name="connsiteY0" fmla="*/ 2615 h 1825646"/>
              <a:gd name="connsiteX1" fmla="*/ 159096 w 2021406"/>
              <a:gd name="connsiteY1" fmla="*/ 0 h 1825646"/>
              <a:gd name="connsiteX2" fmla="*/ 105207 w 2021406"/>
              <a:gd name="connsiteY2" fmla="*/ 61089 h 1825646"/>
              <a:gd name="connsiteX3" fmla="*/ 1871410 w 2021406"/>
              <a:gd name="connsiteY3" fmla="*/ 1825646 h 1825646"/>
              <a:gd name="connsiteX0" fmla="*/ 2021406 w 2021406"/>
              <a:gd name="connsiteY0" fmla="*/ 2615 h 1825646"/>
              <a:gd name="connsiteX1" fmla="*/ 159096 w 2021406"/>
              <a:gd name="connsiteY1" fmla="*/ 0 h 1825646"/>
              <a:gd name="connsiteX2" fmla="*/ 105207 w 2021406"/>
              <a:gd name="connsiteY2" fmla="*/ 61089 h 1825646"/>
              <a:gd name="connsiteX3" fmla="*/ 1871410 w 2021406"/>
              <a:gd name="connsiteY3" fmla="*/ 1825646 h 1825646"/>
              <a:gd name="connsiteX0" fmla="*/ 2008752 w 2008752"/>
              <a:gd name="connsiteY0" fmla="*/ 2615 h 1825646"/>
              <a:gd name="connsiteX1" fmla="*/ 146442 w 2008752"/>
              <a:gd name="connsiteY1" fmla="*/ 0 h 1825646"/>
              <a:gd name="connsiteX2" fmla="*/ 92553 w 2008752"/>
              <a:gd name="connsiteY2" fmla="*/ 61089 h 1825646"/>
              <a:gd name="connsiteX3" fmla="*/ 1858756 w 2008752"/>
              <a:gd name="connsiteY3" fmla="*/ 1825646 h 1825646"/>
              <a:gd name="connsiteX0" fmla="*/ 2018257 w 2018257"/>
              <a:gd name="connsiteY0" fmla="*/ 2615 h 1825646"/>
              <a:gd name="connsiteX1" fmla="*/ 155947 w 2018257"/>
              <a:gd name="connsiteY1" fmla="*/ 0 h 1825646"/>
              <a:gd name="connsiteX2" fmla="*/ 102058 w 2018257"/>
              <a:gd name="connsiteY2" fmla="*/ 61089 h 1825646"/>
              <a:gd name="connsiteX3" fmla="*/ 1868261 w 2018257"/>
              <a:gd name="connsiteY3" fmla="*/ 1825646 h 1825646"/>
              <a:gd name="connsiteX0" fmla="*/ 2009390 w 2009390"/>
              <a:gd name="connsiteY0" fmla="*/ 2615 h 1825646"/>
              <a:gd name="connsiteX1" fmla="*/ 147080 w 2009390"/>
              <a:gd name="connsiteY1" fmla="*/ 0 h 1825646"/>
              <a:gd name="connsiteX2" fmla="*/ 117003 w 2009390"/>
              <a:gd name="connsiteY2" fmla="*/ 82521 h 1825646"/>
              <a:gd name="connsiteX3" fmla="*/ 1859394 w 2009390"/>
              <a:gd name="connsiteY3" fmla="*/ 1825646 h 1825646"/>
              <a:gd name="connsiteX0" fmla="*/ 1898062 w 1898062"/>
              <a:gd name="connsiteY0" fmla="*/ 13363 h 1836394"/>
              <a:gd name="connsiteX1" fmla="*/ 35752 w 1898062"/>
              <a:gd name="connsiteY1" fmla="*/ 10748 h 1836394"/>
              <a:gd name="connsiteX2" fmla="*/ 5675 w 1898062"/>
              <a:gd name="connsiteY2" fmla="*/ 93269 h 1836394"/>
              <a:gd name="connsiteX3" fmla="*/ 1748066 w 1898062"/>
              <a:gd name="connsiteY3" fmla="*/ 1836394 h 1836394"/>
              <a:gd name="connsiteX0" fmla="*/ 1898062 w 1898062"/>
              <a:gd name="connsiteY0" fmla="*/ 2624 h 1825655"/>
              <a:gd name="connsiteX1" fmla="*/ 35752 w 1898062"/>
              <a:gd name="connsiteY1" fmla="*/ 9 h 1825655"/>
              <a:gd name="connsiteX2" fmla="*/ 5675 w 1898062"/>
              <a:gd name="connsiteY2" fmla="*/ 82530 h 1825655"/>
              <a:gd name="connsiteX3" fmla="*/ 1748066 w 1898062"/>
              <a:gd name="connsiteY3" fmla="*/ 1825655 h 1825655"/>
              <a:gd name="connsiteX0" fmla="*/ 2011984 w 2011984"/>
              <a:gd name="connsiteY0" fmla="*/ 2615 h 1825646"/>
              <a:gd name="connsiteX1" fmla="*/ 149674 w 2011984"/>
              <a:gd name="connsiteY1" fmla="*/ 0 h 1825646"/>
              <a:gd name="connsiteX2" fmla="*/ 112453 w 2011984"/>
              <a:gd name="connsiteY2" fmla="*/ 72996 h 1825646"/>
              <a:gd name="connsiteX3" fmla="*/ 1861988 w 2011984"/>
              <a:gd name="connsiteY3" fmla="*/ 1825646 h 1825646"/>
              <a:gd name="connsiteX0" fmla="*/ 1899531 w 1899531"/>
              <a:gd name="connsiteY0" fmla="*/ 2615 h 1825646"/>
              <a:gd name="connsiteX1" fmla="*/ 37221 w 1899531"/>
              <a:gd name="connsiteY1" fmla="*/ 0 h 1825646"/>
              <a:gd name="connsiteX2" fmla="*/ 0 w 1899531"/>
              <a:gd name="connsiteY2" fmla="*/ 72996 h 1825646"/>
              <a:gd name="connsiteX3" fmla="*/ 1749535 w 1899531"/>
              <a:gd name="connsiteY3" fmla="*/ 1825646 h 1825646"/>
            </a:gdLst>
            <a:ahLst/>
            <a:cxnLst>
              <a:cxn ang="0">
                <a:pos x="connsiteX0" y="connsiteY0"/>
              </a:cxn>
              <a:cxn ang="0">
                <a:pos x="connsiteX1" y="connsiteY1"/>
              </a:cxn>
              <a:cxn ang="0">
                <a:pos x="connsiteX2" y="connsiteY2"/>
              </a:cxn>
              <a:cxn ang="0">
                <a:pos x="connsiteX3" y="connsiteY3"/>
              </a:cxn>
            </a:cxnLst>
            <a:rect l="l" t="t" r="r" b="b"/>
            <a:pathLst>
              <a:path w="1899531" h="1825646">
                <a:moveTo>
                  <a:pt x="1899531" y="2615"/>
                </a:moveTo>
                <a:lnTo>
                  <a:pt x="37221" y="0"/>
                </a:lnTo>
                <a:cubicBezTo>
                  <a:pt x="-12668" y="2205"/>
                  <a:pt x="5524" y="76301"/>
                  <a:pt x="0" y="72996"/>
                </a:cubicBezTo>
                <a:cubicBezTo>
                  <a:pt x="175451" y="253048"/>
                  <a:pt x="1455565" y="1526394"/>
                  <a:pt x="1749535" y="1825646"/>
                </a:cubicBezTo>
              </a:path>
            </a:pathLst>
          </a:custGeom>
          <a:noFill/>
          <a:ln w="254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81" name="TextBox 80"/>
          <p:cNvSpPr txBox="1"/>
          <p:nvPr/>
        </p:nvSpPr>
        <p:spPr>
          <a:xfrm>
            <a:off x="8179294" y="1562518"/>
            <a:ext cx="681597" cy="246221"/>
          </a:xfrm>
          <a:prstGeom prst="rect">
            <a:avLst/>
          </a:prstGeom>
          <a:noFill/>
        </p:spPr>
        <p:txBody>
          <a:bodyPr wrap="none" rtlCol="0">
            <a:spAutoFit/>
          </a:bodyPr>
          <a:lstStyle/>
          <a:p>
            <a:r>
              <a:rPr lang="en-US" sz="1000" dirty="0">
                <a:latin typeface="Arial"/>
                <a:cs typeface="Arial" pitchFamily="34" charset="0"/>
              </a:rPr>
              <a:t>76.2 mm</a:t>
            </a:r>
          </a:p>
        </p:txBody>
      </p:sp>
      <p:sp>
        <p:nvSpPr>
          <p:cNvPr id="82" name="TextBox 81"/>
          <p:cNvSpPr txBox="1"/>
          <p:nvPr/>
        </p:nvSpPr>
        <p:spPr>
          <a:xfrm>
            <a:off x="7278517" y="2225717"/>
            <a:ext cx="415498" cy="276999"/>
          </a:xfrm>
          <a:prstGeom prst="rect">
            <a:avLst/>
          </a:prstGeom>
          <a:noFill/>
        </p:spPr>
        <p:txBody>
          <a:bodyPr wrap="none" rtlCol="0">
            <a:spAutoFit/>
          </a:bodyPr>
          <a:lstStyle/>
          <a:p>
            <a:r>
              <a:rPr lang="en-US" sz="1200" dirty="0">
                <a:latin typeface="Arial"/>
                <a:cs typeface="Arial" pitchFamily="34" charset="0"/>
              </a:rPr>
              <a:t>45°</a:t>
            </a:r>
          </a:p>
        </p:txBody>
      </p:sp>
      <p:sp>
        <p:nvSpPr>
          <p:cNvPr id="83" name="Arc 82"/>
          <p:cNvSpPr/>
          <p:nvPr/>
        </p:nvSpPr>
        <p:spPr>
          <a:xfrm>
            <a:off x="6447922" y="1462919"/>
            <a:ext cx="1266825" cy="1266825"/>
          </a:xfrm>
          <a:prstGeom prst="arc">
            <a:avLst>
              <a:gd name="adj1" fmla="val 21263103"/>
              <a:gd name="adj2" fmla="val 412658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84" name="TextBox 83"/>
          <p:cNvSpPr txBox="1"/>
          <p:nvPr/>
        </p:nvSpPr>
        <p:spPr>
          <a:xfrm>
            <a:off x="7853081" y="4151057"/>
            <a:ext cx="415498" cy="276999"/>
          </a:xfrm>
          <a:prstGeom prst="rect">
            <a:avLst/>
          </a:prstGeom>
          <a:noFill/>
        </p:spPr>
        <p:txBody>
          <a:bodyPr wrap="none" rtlCol="0">
            <a:spAutoFit/>
          </a:bodyPr>
          <a:lstStyle/>
          <a:p>
            <a:r>
              <a:rPr lang="en-US" sz="1200" dirty="0">
                <a:latin typeface="Arial"/>
                <a:cs typeface="Arial" pitchFamily="34" charset="0"/>
              </a:rPr>
              <a:t>15°</a:t>
            </a:r>
          </a:p>
        </p:txBody>
      </p:sp>
      <p:sp>
        <p:nvSpPr>
          <p:cNvPr id="86" name="TextBox 85"/>
          <p:cNvSpPr txBox="1"/>
          <p:nvPr/>
        </p:nvSpPr>
        <p:spPr>
          <a:xfrm>
            <a:off x="6001521" y="1031427"/>
            <a:ext cx="752129" cy="246221"/>
          </a:xfrm>
          <a:prstGeom prst="rect">
            <a:avLst/>
          </a:prstGeom>
          <a:noFill/>
        </p:spPr>
        <p:txBody>
          <a:bodyPr wrap="none" rtlCol="0">
            <a:spAutoFit/>
          </a:bodyPr>
          <a:lstStyle/>
          <a:p>
            <a:r>
              <a:rPr lang="en-US" sz="1000" dirty="0">
                <a:latin typeface="Arial"/>
                <a:cs typeface="Arial" pitchFamily="34" charset="0"/>
              </a:rPr>
              <a:t>641.4 mm</a:t>
            </a:r>
          </a:p>
        </p:txBody>
      </p:sp>
      <p:cxnSp>
        <p:nvCxnSpPr>
          <p:cNvPr id="88" name="Straight Connector 87"/>
          <p:cNvCxnSpPr/>
          <p:nvPr/>
        </p:nvCxnSpPr>
        <p:spPr>
          <a:xfrm flipV="1">
            <a:off x="4785407" y="1233255"/>
            <a:ext cx="3619416" cy="667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88"/>
          <p:cNvGrpSpPr/>
          <p:nvPr/>
        </p:nvGrpSpPr>
        <p:grpSpPr>
          <a:xfrm>
            <a:off x="4746939" y="1655073"/>
            <a:ext cx="312974" cy="306841"/>
            <a:chOff x="4937974" y="3460970"/>
            <a:chExt cx="274320" cy="274320"/>
          </a:xfrm>
        </p:grpSpPr>
        <p:cxnSp>
          <p:nvCxnSpPr>
            <p:cNvPr id="91" name="Straight Connector 90"/>
            <p:cNvCxnSpPr/>
            <p:nvPr/>
          </p:nvCxnSpPr>
          <p:spPr bwMode="auto">
            <a:xfrm rot="5400000">
              <a:off x="5075134" y="3590614"/>
              <a:ext cx="0" cy="274320"/>
            </a:xfrm>
            <a:prstGeom prst="line">
              <a:avLst/>
            </a:prstGeom>
            <a:solidFill>
              <a:schemeClr val="accent1"/>
            </a:solidFill>
            <a:ln w="44450"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a:off x="4953315" y="3460970"/>
              <a:ext cx="0" cy="274320"/>
            </a:xfrm>
            <a:prstGeom prst="line">
              <a:avLst/>
            </a:prstGeom>
            <a:solidFill>
              <a:schemeClr val="accent1"/>
            </a:solidFill>
            <a:ln w="44450"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2" name="TextBox 91"/>
          <p:cNvSpPr txBox="1"/>
          <p:nvPr/>
        </p:nvSpPr>
        <p:spPr>
          <a:xfrm>
            <a:off x="4658059" y="2018572"/>
            <a:ext cx="550151" cy="338554"/>
          </a:xfrm>
          <a:prstGeom prst="rect">
            <a:avLst/>
          </a:prstGeom>
          <a:noFill/>
        </p:spPr>
        <p:txBody>
          <a:bodyPr wrap="none" rtlCol="0">
            <a:spAutoFit/>
          </a:bodyPr>
          <a:lstStyle/>
          <a:p>
            <a:r>
              <a:rPr lang="en-US" sz="1600" dirty="0">
                <a:solidFill>
                  <a:srgbClr val="000000"/>
                </a:solidFill>
                <a:latin typeface="Arial"/>
                <a:cs typeface="Arial" pitchFamily="34" charset="0"/>
              </a:rPr>
              <a:t>x, </a:t>
            </a:r>
            <a:r>
              <a:rPr lang="en-US" sz="1600" i="1" dirty="0">
                <a:solidFill>
                  <a:srgbClr val="000000"/>
                </a:solidFill>
                <a:latin typeface="Arial"/>
                <a:cs typeface="Arial" pitchFamily="34" charset="0"/>
              </a:rPr>
              <a:t>U</a:t>
            </a:r>
          </a:p>
        </p:txBody>
      </p:sp>
      <p:sp>
        <p:nvSpPr>
          <p:cNvPr id="95" name="TextBox 94"/>
          <p:cNvSpPr txBox="1"/>
          <p:nvPr/>
        </p:nvSpPr>
        <p:spPr>
          <a:xfrm>
            <a:off x="4254990" y="1772131"/>
            <a:ext cx="480709" cy="307777"/>
          </a:xfrm>
          <a:prstGeom prst="rect">
            <a:avLst/>
          </a:prstGeom>
          <a:noFill/>
        </p:spPr>
        <p:txBody>
          <a:bodyPr wrap="none" rtlCol="0">
            <a:spAutoFit/>
          </a:bodyPr>
          <a:lstStyle/>
          <a:p>
            <a:r>
              <a:rPr lang="en-US" sz="1400" dirty="0">
                <a:solidFill>
                  <a:srgbClr val="000000"/>
                </a:solidFill>
                <a:latin typeface="Arial"/>
                <a:cs typeface="Arial" pitchFamily="34" charset="0"/>
              </a:rPr>
              <a:t>y, </a:t>
            </a:r>
            <a:r>
              <a:rPr lang="en-US" sz="1400" i="1" dirty="0">
                <a:solidFill>
                  <a:srgbClr val="000000"/>
                </a:solidFill>
                <a:latin typeface="Arial"/>
                <a:cs typeface="Arial" pitchFamily="34" charset="0"/>
              </a:rPr>
              <a:t>V</a:t>
            </a:r>
          </a:p>
        </p:txBody>
      </p:sp>
      <p:sp>
        <p:nvSpPr>
          <p:cNvPr id="96" name="TextBox 95"/>
          <p:cNvSpPr txBox="1"/>
          <p:nvPr/>
        </p:nvSpPr>
        <p:spPr>
          <a:xfrm>
            <a:off x="5168928" y="2389735"/>
            <a:ext cx="918841" cy="253916"/>
          </a:xfrm>
          <a:prstGeom prst="rect">
            <a:avLst/>
          </a:prstGeom>
          <a:noFill/>
        </p:spPr>
        <p:txBody>
          <a:bodyPr wrap="none" rtlCol="0">
            <a:spAutoFit/>
          </a:bodyPr>
          <a:lstStyle/>
          <a:p>
            <a:r>
              <a:rPr lang="en-US" sz="1050" dirty="0">
                <a:latin typeface="Arial"/>
                <a:cs typeface="Arial" pitchFamily="34" charset="0"/>
              </a:rPr>
              <a:t>R 152.4 mm</a:t>
            </a:r>
          </a:p>
        </p:txBody>
      </p:sp>
      <p:cxnSp>
        <p:nvCxnSpPr>
          <p:cNvPr id="97" name="Straight Arrow Connector 96"/>
          <p:cNvCxnSpPr>
            <a:stCxn id="96" idx="0"/>
          </p:cNvCxnSpPr>
          <p:nvPr/>
        </p:nvCxnSpPr>
        <p:spPr bwMode="auto">
          <a:xfrm flipV="1">
            <a:off x="5628349" y="2054037"/>
            <a:ext cx="152412" cy="335698"/>
          </a:xfrm>
          <a:prstGeom prst="straightConnector1">
            <a:avLst/>
          </a:prstGeom>
          <a:solidFill>
            <a:schemeClr val="accent1"/>
          </a:solidFill>
          <a:ln w="12700" cap="flat" cmpd="sng" algn="ctr">
            <a:solidFill>
              <a:schemeClr val="accent1">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Arrow Connector 99"/>
          <p:cNvCxnSpPr/>
          <p:nvPr/>
        </p:nvCxnSpPr>
        <p:spPr bwMode="auto">
          <a:xfrm>
            <a:off x="4066001" y="1672200"/>
            <a:ext cx="543278" cy="3256"/>
          </a:xfrm>
          <a:prstGeom prst="straightConnector1">
            <a:avLst/>
          </a:prstGeom>
          <a:solidFill>
            <a:schemeClr val="accent1"/>
          </a:solidFill>
          <a:ln w="28575" cap="flat" cmpd="sng" algn="ctr">
            <a:solidFill>
              <a:srgbClr val="0000FF"/>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p:cNvCxnSpPr/>
          <p:nvPr/>
        </p:nvCxnSpPr>
        <p:spPr bwMode="auto">
          <a:xfrm rot="5400000" flipV="1">
            <a:off x="7902757" y="1462901"/>
            <a:ext cx="0" cy="457200"/>
          </a:xfrm>
          <a:prstGeom prst="straightConnector1">
            <a:avLst/>
          </a:prstGeom>
          <a:solidFill>
            <a:schemeClr val="accent1"/>
          </a:solidFill>
          <a:ln w="28575" cap="flat" cmpd="sng" algn="ctr">
            <a:solidFill>
              <a:srgbClr val="0000FF"/>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TextBox 102"/>
          <p:cNvSpPr txBox="1"/>
          <p:nvPr/>
        </p:nvSpPr>
        <p:spPr>
          <a:xfrm>
            <a:off x="3661566" y="1355151"/>
            <a:ext cx="1137344" cy="307777"/>
          </a:xfrm>
          <a:prstGeom prst="rect">
            <a:avLst/>
          </a:prstGeom>
          <a:noFill/>
        </p:spPr>
        <p:txBody>
          <a:bodyPr wrap="square" rtlCol="0">
            <a:spAutoFit/>
          </a:bodyPr>
          <a:lstStyle/>
          <a:p>
            <a:r>
              <a:rPr lang="en-US" sz="1400" i="1" dirty="0">
                <a:solidFill>
                  <a:srgbClr val="000000"/>
                </a:solidFill>
                <a:latin typeface="Arial"/>
                <a:cs typeface="Arial" pitchFamily="34" charset="0"/>
              </a:rPr>
              <a:t>M</a:t>
            </a:r>
            <a:r>
              <a:rPr lang="en-US" sz="1400" baseline="-25000" dirty="0">
                <a:solidFill>
                  <a:srgbClr val="000000"/>
                </a:solidFill>
                <a:latin typeface="Arial"/>
                <a:cs typeface="Arial" pitchFamily="34" charset="0"/>
              </a:rPr>
              <a:t>o</a:t>
            </a:r>
            <a:r>
              <a:rPr lang="en-US" sz="1400" baseline="30000" dirty="0">
                <a:solidFill>
                  <a:srgbClr val="000000"/>
                </a:solidFill>
                <a:latin typeface="Arial"/>
                <a:cs typeface="Arial" pitchFamily="34" charset="0"/>
              </a:rPr>
              <a:t> </a:t>
            </a:r>
            <a:r>
              <a:rPr lang="en-US" sz="1400" i="1" dirty="0">
                <a:solidFill>
                  <a:srgbClr val="000000"/>
                </a:solidFill>
                <a:latin typeface="Arial"/>
                <a:cs typeface="Arial" pitchFamily="34" charset="0"/>
              </a:rPr>
              <a:t>,</a:t>
            </a:r>
            <a:r>
              <a:rPr lang="en-US" sz="1400" i="1" dirty="0" err="1">
                <a:solidFill>
                  <a:srgbClr val="000000"/>
                </a:solidFill>
                <a:latin typeface="Arial"/>
                <a:cs typeface="Arial" pitchFamily="34" charset="0"/>
              </a:rPr>
              <a:t>U</a:t>
            </a:r>
            <a:r>
              <a:rPr lang="en-US" sz="1400" baseline="-25000" dirty="0" err="1">
                <a:solidFill>
                  <a:srgbClr val="000000"/>
                </a:solidFill>
                <a:latin typeface="Arial"/>
                <a:cs typeface="Arial" pitchFamily="34" charset="0"/>
              </a:rPr>
              <a:t>o</a:t>
            </a:r>
            <a:endParaRPr lang="en-US" sz="1400" baseline="-25000" dirty="0">
              <a:solidFill>
                <a:srgbClr val="000000"/>
              </a:solidFill>
              <a:latin typeface="Arial"/>
              <a:cs typeface="Arial" pitchFamily="34" charset="0"/>
            </a:endParaRPr>
          </a:p>
        </p:txBody>
      </p:sp>
      <p:cxnSp>
        <p:nvCxnSpPr>
          <p:cNvPr id="104" name="Straight Arrow Connector 103"/>
          <p:cNvCxnSpPr/>
          <p:nvPr/>
        </p:nvCxnSpPr>
        <p:spPr bwMode="auto">
          <a:xfrm flipV="1">
            <a:off x="4781638" y="1272835"/>
            <a:ext cx="0" cy="365760"/>
          </a:xfrm>
          <a:prstGeom prst="straightConnector1">
            <a:avLst/>
          </a:prstGeom>
          <a:solidFill>
            <a:schemeClr val="accent1"/>
          </a:solidFill>
          <a:ln w="19050" cap="flat" cmpd="sng" algn="ctr">
            <a:solidFill>
              <a:schemeClr val="accent5">
                <a:lumMod val="25000"/>
              </a:schemeClr>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Arrow Connector 104"/>
          <p:cNvCxnSpPr/>
          <p:nvPr/>
        </p:nvCxnSpPr>
        <p:spPr bwMode="auto">
          <a:xfrm flipH="1">
            <a:off x="4688578" y="1641172"/>
            <a:ext cx="91440" cy="0"/>
          </a:xfrm>
          <a:prstGeom prst="straightConnector1">
            <a:avLst/>
          </a:prstGeom>
          <a:solidFill>
            <a:schemeClr val="accent1"/>
          </a:solidFill>
          <a:ln w="19050" cap="flat" cmpd="sng" algn="ctr">
            <a:solidFill>
              <a:schemeClr val="accent5">
                <a:lumMod val="25000"/>
              </a:schemeClr>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Arc 116"/>
          <p:cNvSpPr/>
          <p:nvPr/>
        </p:nvSpPr>
        <p:spPr>
          <a:xfrm rot="2940000">
            <a:off x="6917491" y="3110320"/>
            <a:ext cx="1266825" cy="1266825"/>
          </a:xfrm>
          <a:prstGeom prst="arc">
            <a:avLst>
              <a:gd name="adj1" fmla="val 18779249"/>
              <a:gd name="adj2" fmla="val 2686937"/>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fontAlgn="base">
              <a:spcBef>
                <a:spcPct val="0"/>
              </a:spcBef>
              <a:spcAft>
                <a:spcPct val="0"/>
              </a:spcAft>
              <a:defRPr sz="3400" kern="1200">
                <a:solidFill>
                  <a:schemeClr val="tx1"/>
                </a:solidFill>
                <a:latin typeface="+mn-lt"/>
                <a:ea typeface="+mn-ea"/>
                <a:cs typeface="+mn-cs"/>
              </a:defRPr>
            </a:lvl1pPr>
            <a:lvl2pPr marL="457200" algn="l" rtl="0" fontAlgn="base">
              <a:spcBef>
                <a:spcPct val="0"/>
              </a:spcBef>
              <a:spcAft>
                <a:spcPct val="0"/>
              </a:spcAft>
              <a:defRPr sz="3400" kern="1200">
                <a:solidFill>
                  <a:schemeClr val="tx1"/>
                </a:solidFill>
                <a:latin typeface="+mn-lt"/>
                <a:ea typeface="+mn-ea"/>
                <a:cs typeface="+mn-cs"/>
              </a:defRPr>
            </a:lvl2pPr>
            <a:lvl3pPr marL="914400" algn="l" rtl="0" fontAlgn="base">
              <a:spcBef>
                <a:spcPct val="0"/>
              </a:spcBef>
              <a:spcAft>
                <a:spcPct val="0"/>
              </a:spcAft>
              <a:defRPr sz="3400" kern="1200">
                <a:solidFill>
                  <a:schemeClr val="tx1"/>
                </a:solidFill>
                <a:latin typeface="+mn-lt"/>
                <a:ea typeface="+mn-ea"/>
                <a:cs typeface="+mn-cs"/>
              </a:defRPr>
            </a:lvl3pPr>
            <a:lvl4pPr marL="1371600" algn="l" rtl="0" fontAlgn="base">
              <a:spcBef>
                <a:spcPct val="0"/>
              </a:spcBef>
              <a:spcAft>
                <a:spcPct val="0"/>
              </a:spcAft>
              <a:defRPr sz="3400" kern="1200">
                <a:solidFill>
                  <a:schemeClr val="tx1"/>
                </a:solidFill>
                <a:latin typeface="+mn-lt"/>
                <a:ea typeface="+mn-ea"/>
                <a:cs typeface="+mn-cs"/>
              </a:defRPr>
            </a:lvl4pPr>
            <a:lvl5pPr marL="1828800" algn="l" rtl="0" fontAlgn="base">
              <a:spcBef>
                <a:spcPct val="0"/>
              </a:spcBef>
              <a:spcAft>
                <a:spcPct val="0"/>
              </a:spcAft>
              <a:defRPr sz="3400" kern="1200">
                <a:solidFill>
                  <a:schemeClr val="tx1"/>
                </a:solidFill>
                <a:latin typeface="+mn-lt"/>
                <a:ea typeface="+mn-ea"/>
                <a:cs typeface="+mn-cs"/>
              </a:defRPr>
            </a:lvl5pPr>
            <a:lvl6pPr marL="2286000" algn="l" defTabSz="914400" rtl="0" eaLnBrk="1" latinLnBrk="0" hangingPunct="1">
              <a:defRPr sz="3400" kern="1200">
                <a:solidFill>
                  <a:schemeClr val="tx1"/>
                </a:solidFill>
                <a:latin typeface="+mn-lt"/>
                <a:ea typeface="+mn-ea"/>
                <a:cs typeface="+mn-cs"/>
              </a:defRPr>
            </a:lvl6pPr>
            <a:lvl7pPr marL="2743200" algn="l" defTabSz="914400" rtl="0" eaLnBrk="1" latinLnBrk="0" hangingPunct="1">
              <a:defRPr sz="3400" kern="1200">
                <a:solidFill>
                  <a:schemeClr val="tx1"/>
                </a:solidFill>
                <a:latin typeface="+mn-lt"/>
                <a:ea typeface="+mn-ea"/>
                <a:cs typeface="+mn-cs"/>
              </a:defRPr>
            </a:lvl7pPr>
            <a:lvl8pPr marL="3200400" algn="l" defTabSz="914400" rtl="0" eaLnBrk="1" latinLnBrk="0" hangingPunct="1">
              <a:defRPr sz="3400" kern="1200">
                <a:solidFill>
                  <a:schemeClr val="tx1"/>
                </a:solidFill>
                <a:latin typeface="+mn-lt"/>
                <a:ea typeface="+mn-ea"/>
                <a:cs typeface="+mn-cs"/>
              </a:defRPr>
            </a:lvl8pPr>
            <a:lvl9pPr marL="3657600" algn="l" defTabSz="914400" rtl="0" eaLnBrk="1" latinLnBrk="0" hangingPunct="1">
              <a:defRPr sz="3400" kern="1200">
                <a:solidFill>
                  <a:schemeClr val="tx1"/>
                </a:solidFill>
                <a:latin typeface="+mn-lt"/>
                <a:ea typeface="+mn-ea"/>
                <a:cs typeface="+mn-cs"/>
              </a:defRPr>
            </a:lvl9pPr>
          </a:lstStyle>
          <a:p>
            <a:pPr algn="ctr"/>
            <a:endParaRPr lang="en-US">
              <a:solidFill>
                <a:srgbClr val="000000"/>
              </a:solidFill>
            </a:endParaRPr>
          </a:p>
        </p:txBody>
      </p:sp>
      <p:cxnSp>
        <p:nvCxnSpPr>
          <p:cNvPr id="118" name="Straight Arrow Connector 117"/>
          <p:cNvCxnSpPr/>
          <p:nvPr/>
        </p:nvCxnSpPr>
        <p:spPr bwMode="auto">
          <a:xfrm rot="8100000" flipV="1">
            <a:off x="7614270" y="3603918"/>
            <a:ext cx="0" cy="457200"/>
          </a:xfrm>
          <a:prstGeom prst="straightConnector1">
            <a:avLst/>
          </a:prstGeom>
          <a:solidFill>
            <a:schemeClr val="accent1"/>
          </a:solidFill>
          <a:ln w="28575" cap="flat" cmpd="sng" algn="ctr">
            <a:solidFill>
              <a:srgbClr val="0000FF"/>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3" name="TextBox 19"/>
          <p:cNvSpPr txBox="1">
            <a:spLocks noChangeArrowheads="1"/>
          </p:cNvSpPr>
          <p:nvPr/>
        </p:nvSpPr>
        <p:spPr bwMode="auto">
          <a:xfrm>
            <a:off x="4792424" y="1348036"/>
            <a:ext cx="8222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fontAlgn="auto">
              <a:spcBef>
                <a:spcPts val="0"/>
              </a:spcBef>
              <a:spcAft>
                <a:spcPts val="0"/>
              </a:spcAft>
              <a:defRPr/>
            </a:pPr>
            <a:r>
              <a:rPr lang="en-US" sz="1000" kern="0" dirty="0" err="1">
                <a:solidFill>
                  <a:srgbClr val="000000"/>
                </a:solidFill>
              </a:rPr>
              <a:t>Pitot</a:t>
            </a:r>
            <a:r>
              <a:rPr lang="en-US" sz="1000" kern="0" dirty="0">
                <a:solidFill>
                  <a:srgbClr val="000000"/>
                </a:solidFill>
              </a:rPr>
              <a:t> Probe</a:t>
            </a:r>
          </a:p>
        </p:txBody>
      </p:sp>
      <p:grpSp>
        <p:nvGrpSpPr>
          <p:cNvPr id="22" name="Group 8"/>
          <p:cNvGrpSpPr/>
          <p:nvPr/>
        </p:nvGrpSpPr>
        <p:grpSpPr>
          <a:xfrm>
            <a:off x="5489158" y="1637677"/>
            <a:ext cx="2578360" cy="2196026"/>
            <a:chOff x="10356057" y="2627202"/>
            <a:chExt cx="2578360" cy="2196026"/>
          </a:xfrm>
        </p:grpSpPr>
        <p:sp>
          <p:nvSpPr>
            <p:cNvPr id="7" name="Rectangle 6"/>
            <p:cNvSpPr>
              <a:spLocks noChangeAspect="1"/>
            </p:cNvSpPr>
            <p:nvPr/>
          </p:nvSpPr>
          <p:spPr bwMode="auto">
            <a:xfrm>
              <a:off x="10356057" y="2627202"/>
              <a:ext cx="583207" cy="57659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108" name="Rectangle 107"/>
            <p:cNvSpPr>
              <a:spLocks noChangeAspect="1"/>
            </p:cNvSpPr>
            <p:nvPr/>
          </p:nvSpPr>
          <p:spPr bwMode="auto">
            <a:xfrm>
              <a:off x="10761950" y="2749894"/>
              <a:ext cx="583207" cy="57659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109" name="Rectangle 108"/>
            <p:cNvSpPr>
              <a:spLocks noChangeAspect="1"/>
            </p:cNvSpPr>
            <p:nvPr/>
          </p:nvSpPr>
          <p:spPr bwMode="auto">
            <a:xfrm>
              <a:off x="11081038" y="2899829"/>
              <a:ext cx="583207" cy="57659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110" name="Rectangle 109"/>
            <p:cNvSpPr>
              <a:spLocks noChangeAspect="1"/>
            </p:cNvSpPr>
            <p:nvPr/>
          </p:nvSpPr>
          <p:spPr bwMode="auto">
            <a:xfrm>
              <a:off x="11261233" y="3235391"/>
              <a:ext cx="583207" cy="57659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111" name="Rectangle 110"/>
            <p:cNvSpPr>
              <a:spLocks noChangeAspect="1"/>
            </p:cNvSpPr>
            <p:nvPr/>
          </p:nvSpPr>
          <p:spPr bwMode="auto">
            <a:xfrm>
              <a:off x="11425029" y="3437037"/>
              <a:ext cx="583207" cy="57659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112" name="Rectangle 111"/>
            <p:cNvSpPr>
              <a:spLocks noChangeAspect="1"/>
            </p:cNvSpPr>
            <p:nvPr/>
          </p:nvSpPr>
          <p:spPr bwMode="auto">
            <a:xfrm>
              <a:off x="11586953" y="3560865"/>
              <a:ext cx="583207" cy="57659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113" name="Rectangle 112"/>
            <p:cNvSpPr>
              <a:spLocks noChangeAspect="1"/>
            </p:cNvSpPr>
            <p:nvPr/>
          </p:nvSpPr>
          <p:spPr bwMode="auto">
            <a:xfrm>
              <a:off x="11642060" y="4007715"/>
              <a:ext cx="583207" cy="57659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114" name="Rectangle 113"/>
            <p:cNvSpPr>
              <a:spLocks noChangeAspect="1"/>
            </p:cNvSpPr>
            <p:nvPr/>
          </p:nvSpPr>
          <p:spPr bwMode="auto">
            <a:xfrm>
              <a:off x="12063219" y="3755302"/>
              <a:ext cx="583207" cy="57659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115" name="Rectangle 114"/>
            <p:cNvSpPr>
              <a:spLocks noChangeAspect="1"/>
            </p:cNvSpPr>
            <p:nvPr/>
          </p:nvSpPr>
          <p:spPr bwMode="auto">
            <a:xfrm>
              <a:off x="11834596" y="4246634"/>
              <a:ext cx="583207" cy="57659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sp>
          <p:nvSpPr>
            <p:cNvPr id="116" name="Rectangle 115"/>
            <p:cNvSpPr>
              <a:spLocks noChangeAspect="1"/>
            </p:cNvSpPr>
            <p:nvPr/>
          </p:nvSpPr>
          <p:spPr bwMode="auto">
            <a:xfrm>
              <a:off x="12351210" y="4245449"/>
              <a:ext cx="583207" cy="57659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pPr>
              <a:endParaRPr lang="en-US" sz="800" i="1">
                <a:solidFill>
                  <a:srgbClr val="000000"/>
                </a:solidFill>
                <a:latin typeface="Arial"/>
              </a:endParaRPr>
            </a:p>
          </p:txBody>
        </p:sp>
      </p:grpSp>
      <p:grpSp>
        <p:nvGrpSpPr>
          <p:cNvPr id="3" name="Group 2"/>
          <p:cNvGrpSpPr/>
          <p:nvPr/>
        </p:nvGrpSpPr>
        <p:grpSpPr>
          <a:xfrm>
            <a:off x="847549" y="2261019"/>
            <a:ext cx="4154680" cy="4256410"/>
            <a:chOff x="847549" y="2261019"/>
            <a:chExt cx="4154680" cy="4256410"/>
          </a:xfrm>
        </p:grpSpPr>
        <p:grpSp>
          <p:nvGrpSpPr>
            <p:cNvPr id="277" name="Group 276"/>
            <p:cNvGrpSpPr/>
            <p:nvPr/>
          </p:nvGrpSpPr>
          <p:grpSpPr>
            <a:xfrm>
              <a:off x="847549" y="2261019"/>
              <a:ext cx="1263423" cy="1124571"/>
              <a:chOff x="822451" y="2278170"/>
              <a:chExt cx="1263423" cy="1124571"/>
            </a:xfrm>
          </p:grpSpPr>
          <p:cxnSp>
            <p:nvCxnSpPr>
              <p:cNvPr id="278" name="Straight Connector 277"/>
              <p:cNvCxnSpPr>
                <a:cxnSpLocks/>
              </p:cNvCxnSpPr>
              <p:nvPr/>
            </p:nvCxnSpPr>
            <p:spPr bwMode="auto">
              <a:xfrm flipH="1">
                <a:off x="1741202" y="2374375"/>
                <a:ext cx="281001" cy="156596"/>
              </a:xfrm>
              <a:prstGeom prst="line">
                <a:avLst/>
              </a:prstGeom>
              <a:solidFill>
                <a:srgbClr val="618FFD"/>
              </a:solidFill>
              <a:ln w="444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Straight Arrow Connector 278"/>
              <p:cNvCxnSpPr/>
              <p:nvPr/>
            </p:nvCxnSpPr>
            <p:spPr bwMode="auto">
              <a:xfrm flipV="1">
                <a:off x="1189083" y="2543722"/>
                <a:ext cx="519079" cy="423456"/>
              </a:xfrm>
              <a:prstGeom prst="straightConnector1">
                <a:avLst/>
              </a:prstGeom>
              <a:solidFill>
                <a:srgbClr val="618FFD"/>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0" name="Arc 279"/>
              <p:cNvSpPr/>
              <p:nvPr/>
            </p:nvSpPr>
            <p:spPr bwMode="auto">
              <a:xfrm rot="20133812">
                <a:off x="1688060" y="2330820"/>
                <a:ext cx="318851" cy="700316"/>
              </a:xfrm>
              <a:prstGeom prst="arc">
                <a:avLst>
                  <a:gd name="adj1" fmla="val 16759365"/>
                  <a:gd name="adj2" fmla="val 0"/>
                </a:avLst>
              </a:prstGeom>
              <a:noFill/>
              <a:ln w="3175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defRPr/>
                </a:pPr>
                <a:endParaRPr lang="en-US" sz="800" i="1" kern="0">
                  <a:solidFill>
                    <a:srgbClr val="000000"/>
                  </a:solidFill>
                  <a:latin typeface="Arial"/>
                </a:endParaRPr>
              </a:p>
            </p:txBody>
          </p:sp>
          <p:sp>
            <p:nvSpPr>
              <p:cNvPr id="281" name="Arc 280"/>
              <p:cNvSpPr/>
              <p:nvPr/>
            </p:nvSpPr>
            <p:spPr bwMode="auto">
              <a:xfrm rot="19978714">
                <a:off x="1596510" y="2373134"/>
                <a:ext cx="318851" cy="700316"/>
              </a:xfrm>
              <a:prstGeom prst="arc">
                <a:avLst>
                  <a:gd name="adj1" fmla="val 16759365"/>
                  <a:gd name="adj2" fmla="val 0"/>
                </a:avLst>
              </a:prstGeom>
              <a:noFill/>
              <a:ln w="3175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defRPr/>
                </a:pPr>
                <a:endParaRPr lang="en-US" sz="800" i="1" kern="0">
                  <a:solidFill>
                    <a:srgbClr val="000000"/>
                  </a:solidFill>
                  <a:latin typeface="Arial"/>
                </a:endParaRPr>
              </a:p>
            </p:txBody>
          </p:sp>
          <p:sp>
            <p:nvSpPr>
              <p:cNvPr id="282" name="Arc 281"/>
              <p:cNvSpPr/>
              <p:nvPr/>
            </p:nvSpPr>
            <p:spPr bwMode="auto">
              <a:xfrm rot="20133812">
                <a:off x="1767023" y="2278170"/>
                <a:ext cx="318851" cy="700316"/>
              </a:xfrm>
              <a:prstGeom prst="arc">
                <a:avLst>
                  <a:gd name="adj1" fmla="val 16759365"/>
                  <a:gd name="adj2" fmla="val 0"/>
                </a:avLst>
              </a:prstGeom>
              <a:noFill/>
              <a:ln w="3175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algn="ctr" eaLnBrk="0" hangingPunct="0">
                  <a:lnSpc>
                    <a:spcPct val="80000"/>
                  </a:lnSpc>
                  <a:defRPr/>
                </a:pPr>
                <a:endParaRPr lang="en-US" sz="800" i="1" kern="0">
                  <a:solidFill>
                    <a:srgbClr val="000000"/>
                  </a:solidFill>
                  <a:latin typeface="Arial"/>
                </a:endParaRPr>
              </a:p>
            </p:txBody>
          </p:sp>
          <p:sp>
            <p:nvSpPr>
              <p:cNvPr id="283" name="TextBox 19"/>
              <p:cNvSpPr txBox="1">
                <a:spLocks noChangeArrowheads="1"/>
              </p:cNvSpPr>
              <p:nvPr/>
            </p:nvSpPr>
            <p:spPr bwMode="auto">
              <a:xfrm>
                <a:off x="822451" y="2971854"/>
                <a:ext cx="8112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fontAlgn="auto">
                  <a:spcBef>
                    <a:spcPts val="0"/>
                  </a:spcBef>
                  <a:spcAft>
                    <a:spcPts val="0"/>
                  </a:spcAft>
                  <a:defRPr/>
                </a:pPr>
                <a:r>
                  <a:rPr lang="en-US" sz="1100" kern="0" dirty="0">
                    <a:solidFill>
                      <a:srgbClr val="000000"/>
                    </a:solidFill>
                  </a:rPr>
                  <a:t>Flow</a:t>
                </a:r>
              </a:p>
              <a:p>
                <a:pPr fontAlgn="auto">
                  <a:spcBef>
                    <a:spcPts val="0"/>
                  </a:spcBef>
                  <a:spcAft>
                    <a:spcPts val="0"/>
                  </a:spcAft>
                  <a:defRPr/>
                </a:pPr>
                <a:r>
                  <a:rPr lang="en-US" sz="1100" kern="0" dirty="0">
                    <a:solidFill>
                      <a:srgbClr val="000000"/>
                    </a:solidFill>
                  </a:rPr>
                  <a:t>Control</a:t>
                </a:r>
              </a:p>
            </p:txBody>
          </p:sp>
        </p:grpSp>
        <p:sp>
          <p:nvSpPr>
            <p:cNvPr id="107" name="Text Box 33"/>
            <p:cNvSpPr txBox="1">
              <a:spLocks noChangeArrowheads="1"/>
            </p:cNvSpPr>
            <p:nvPr/>
          </p:nvSpPr>
          <p:spPr bwMode="auto">
            <a:xfrm>
              <a:off x="2542221" y="4731950"/>
              <a:ext cx="1831598" cy="307777"/>
            </a:xfrm>
            <a:prstGeom prst="rect">
              <a:avLst/>
            </a:prstGeom>
            <a:solidFill>
              <a:srgbClr val="FFFFB9"/>
            </a:solidFill>
            <a:ln w="9525">
              <a:noFill/>
              <a:miter lim="800000"/>
              <a:headEnd/>
              <a:tailEnd/>
            </a:ln>
          </p:spPr>
          <p:txBody>
            <a:bodyPr wrap="square">
              <a:spAutoFit/>
            </a:bodyPr>
            <a:lstStyle/>
            <a:p>
              <a:pPr algn="ctr" eaLnBrk="0" fontAlgn="auto" hangingPunct="0">
                <a:spcBef>
                  <a:spcPts val="0"/>
                </a:spcBef>
                <a:spcAft>
                  <a:spcPts val="0"/>
                </a:spcAft>
                <a:defRPr/>
              </a:pPr>
              <a:r>
                <a:rPr lang="en-US" sz="1400" kern="0" dirty="0">
                  <a:latin typeface="Arial"/>
                  <a:cs typeface="Arial" pitchFamily="34" charset="0"/>
                </a:rPr>
                <a:t>Fluidic Oscillators</a:t>
              </a:r>
            </a:p>
          </p:txBody>
        </p:sp>
        <p:sp>
          <p:nvSpPr>
            <p:cNvPr id="136" name="Text Box 33"/>
            <p:cNvSpPr txBox="1">
              <a:spLocks noChangeArrowheads="1"/>
            </p:cNvSpPr>
            <p:nvPr/>
          </p:nvSpPr>
          <p:spPr bwMode="auto">
            <a:xfrm>
              <a:off x="1913809" y="5686432"/>
              <a:ext cx="3088419" cy="830997"/>
            </a:xfrm>
            <a:prstGeom prst="rect">
              <a:avLst/>
            </a:prstGeom>
            <a:noFill/>
            <a:ln w="9525">
              <a:noFill/>
              <a:miter lim="800000"/>
              <a:headEnd/>
              <a:tailEnd/>
            </a:ln>
          </p:spPr>
          <p:txBody>
            <a:bodyPr wrap="square">
              <a:spAutoFit/>
            </a:bodyPr>
            <a:lstStyle/>
            <a:p>
              <a:pPr algn="ctr" eaLnBrk="0" fontAlgn="auto" hangingPunct="0">
                <a:spcBef>
                  <a:spcPts val="0"/>
                </a:spcBef>
                <a:spcAft>
                  <a:spcPts val="0"/>
                </a:spcAft>
                <a:defRPr/>
              </a:pPr>
              <a:r>
                <a:rPr lang="en-US" sz="1600" kern="0" dirty="0">
                  <a:latin typeface="Arial"/>
                  <a:cs typeface="Arial" pitchFamily="34" charset="0"/>
                </a:rPr>
                <a:t>0.1 &lt; </a:t>
              </a:r>
              <a:r>
                <a:rPr lang="en-US" sz="1600" i="1" kern="0" dirty="0">
                  <a:latin typeface="Arial"/>
                  <a:cs typeface="Arial" pitchFamily="34" charset="0"/>
                </a:rPr>
                <a:t>M</a:t>
              </a:r>
              <a:r>
                <a:rPr lang="en-US" sz="1600" kern="0" dirty="0">
                  <a:latin typeface="Arial"/>
                  <a:cs typeface="Arial" pitchFamily="34" charset="0"/>
                </a:rPr>
                <a:t> &lt; 0.4</a:t>
              </a:r>
            </a:p>
            <a:p>
              <a:pPr algn="ctr" eaLnBrk="0" fontAlgn="auto" hangingPunct="0">
                <a:spcBef>
                  <a:spcPts val="0"/>
                </a:spcBef>
                <a:spcAft>
                  <a:spcPts val="0"/>
                </a:spcAft>
                <a:defRPr/>
              </a:pPr>
              <a:r>
                <a:rPr lang="en-US" sz="1600" i="1" kern="0" dirty="0">
                  <a:latin typeface="Arial"/>
                  <a:cs typeface="Arial" pitchFamily="34" charset="0"/>
                </a:rPr>
                <a:t>f</a:t>
              </a:r>
              <a:r>
                <a:rPr lang="en-US" sz="1600" kern="0" baseline="-25000" dirty="0">
                  <a:latin typeface="Arial"/>
                  <a:cs typeface="Arial" pitchFamily="34" charset="0"/>
                </a:rPr>
                <a:t>act </a:t>
              </a:r>
              <a:r>
                <a:rPr lang="en-US" sz="1600" kern="0" dirty="0">
                  <a:latin typeface="Arial"/>
                  <a:cs typeface="Arial" pitchFamily="34" charset="0"/>
                </a:rPr>
                <a:t>= </a:t>
              </a:r>
              <a:r>
                <a:rPr lang="en-US" sz="1600" i="1" kern="0" dirty="0">
                  <a:latin typeface="Arial"/>
                  <a:cs typeface="Arial" pitchFamily="34" charset="0"/>
                </a:rPr>
                <a:t>O</a:t>
              </a:r>
              <a:r>
                <a:rPr lang="en-US" sz="1600" kern="0" dirty="0">
                  <a:latin typeface="Arial"/>
                  <a:cs typeface="Arial" pitchFamily="34" charset="0"/>
                </a:rPr>
                <a:t> [10 kHz]</a:t>
              </a:r>
            </a:p>
            <a:p>
              <a:pPr algn="ctr" eaLnBrk="0" fontAlgn="auto" hangingPunct="0">
                <a:spcBef>
                  <a:spcPts val="0"/>
                </a:spcBef>
                <a:spcAft>
                  <a:spcPts val="0"/>
                </a:spcAft>
                <a:defRPr/>
              </a:pPr>
              <a:r>
                <a:rPr lang="en-US" sz="1600" i="1" kern="0" dirty="0" err="1">
                  <a:latin typeface="Arial"/>
                  <a:cs typeface="Arial" pitchFamily="34" charset="0"/>
                </a:rPr>
                <a:t>St</a:t>
              </a:r>
              <a:r>
                <a:rPr lang="en-US" sz="1600" kern="0" baseline="-25000" dirty="0" err="1">
                  <a:latin typeface="Arial"/>
                  <a:cs typeface="Arial" pitchFamily="34" charset="0"/>
                </a:rPr>
                <a:t>act</a:t>
              </a:r>
              <a:r>
                <a:rPr lang="en-US" sz="1600" kern="0" dirty="0">
                  <a:latin typeface="Arial"/>
                  <a:cs typeface="Arial" pitchFamily="34" charset="0"/>
                </a:rPr>
                <a:t> =</a:t>
              </a:r>
              <a:r>
                <a:rPr lang="en-US" sz="1600" i="1" kern="0" dirty="0">
                  <a:latin typeface="Arial"/>
                  <a:cs typeface="Arial" pitchFamily="34" charset="0"/>
                </a:rPr>
                <a:t>O</a:t>
              </a:r>
              <a:r>
                <a:rPr lang="en-US" sz="1600" kern="0" dirty="0">
                  <a:latin typeface="Arial"/>
                  <a:cs typeface="Arial" pitchFamily="34" charset="0"/>
                </a:rPr>
                <a:t> [10</a:t>
              </a:r>
              <a:r>
                <a:rPr lang="en-US" sz="1600" kern="0" baseline="30000" dirty="0">
                  <a:latin typeface="Arial"/>
                  <a:cs typeface="Arial" pitchFamily="34" charset="0"/>
                </a:rPr>
                <a:t>4</a:t>
              </a:r>
              <a:r>
                <a:rPr lang="en-US" sz="1600" kern="0" dirty="0">
                  <a:latin typeface="Arial"/>
                  <a:cs typeface="Arial" pitchFamily="34" charset="0"/>
                </a:rPr>
                <a:t> ]</a:t>
              </a:r>
            </a:p>
          </p:txBody>
        </p:sp>
        <p:grpSp>
          <p:nvGrpSpPr>
            <p:cNvPr id="5" name="Group 41"/>
            <p:cNvGrpSpPr>
              <a:grpSpLocks noChangeAspect="1"/>
            </p:cNvGrpSpPr>
            <p:nvPr/>
          </p:nvGrpSpPr>
          <p:grpSpPr>
            <a:xfrm>
              <a:off x="965823" y="4952550"/>
              <a:ext cx="737262" cy="1152521"/>
              <a:chOff x="2434846" y="5667317"/>
              <a:chExt cx="756099" cy="1181968"/>
            </a:xfrm>
          </p:grpSpPr>
          <p:pic>
            <p:nvPicPr>
              <p:cNvPr id="214" name="Picture 3"/>
              <p:cNvPicPr>
                <a:picLocks noChangeAspect="1" noChangeArrowheads="1"/>
              </p:cNvPicPr>
              <p:nvPr/>
            </p:nvPicPr>
            <p:blipFill rotWithShape="1">
              <a:blip r:embed="rId7" cstate="print"/>
              <a:srcRect b="31687"/>
              <a:stretch/>
            </p:blipFill>
            <p:spPr bwMode="auto">
              <a:xfrm>
                <a:off x="2513957" y="5667317"/>
                <a:ext cx="640080" cy="588780"/>
              </a:xfrm>
              <a:prstGeom prst="rect">
                <a:avLst/>
              </a:prstGeom>
              <a:noFill/>
              <a:ln w="9525">
                <a:noFill/>
                <a:miter lim="800000"/>
                <a:headEnd/>
                <a:tailEnd/>
              </a:ln>
              <a:effectLst/>
            </p:spPr>
          </p:pic>
          <p:grpSp>
            <p:nvGrpSpPr>
              <p:cNvPr id="6" name="Group 109"/>
              <p:cNvGrpSpPr/>
              <p:nvPr/>
            </p:nvGrpSpPr>
            <p:grpSpPr>
              <a:xfrm>
                <a:off x="2434846" y="5921304"/>
                <a:ext cx="756099" cy="927981"/>
                <a:chOff x="2140049" y="4083463"/>
                <a:chExt cx="511410" cy="624377"/>
              </a:xfrm>
            </p:grpSpPr>
            <p:grpSp>
              <p:nvGrpSpPr>
                <p:cNvPr id="8" name="Group 19"/>
                <p:cNvGrpSpPr/>
                <p:nvPr/>
              </p:nvGrpSpPr>
              <p:grpSpPr>
                <a:xfrm>
                  <a:off x="2323100" y="4310054"/>
                  <a:ext cx="164116" cy="79958"/>
                  <a:chOff x="2143726" y="4002767"/>
                  <a:chExt cx="164116" cy="79958"/>
                </a:xfrm>
              </p:grpSpPr>
              <p:cxnSp>
                <p:nvCxnSpPr>
                  <p:cNvPr id="211" name="Straight Connector 210"/>
                  <p:cNvCxnSpPr/>
                  <p:nvPr/>
                </p:nvCxnSpPr>
                <p:spPr bwMode="auto">
                  <a:xfrm>
                    <a:off x="2143726" y="4002767"/>
                    <a:ext cx="27581" cy="79958"/>
                  </a:xfrm>
                  <a:prstGeom prst="line">
                    <a:avLst/>
                  </a:prstGeom>
                  <a:noFill/>
                  <a:ln w="9525" cap="flat" cmpd="sng" algn="ctr">
                    <a:solidFill>
                      <a:srgbClr val="000000"/>
                    </a:solidFill>
                    <a:prstDash val="solid"/>
                    <a:round/>
                    <a:headEnd type="none" w="med" len="med"/>
                    <a:tailEnd type="none" w="med" len="med"/>
                  </a:ln>
                  <a:effectLst/>
                </p:spPr>
              </p:cxnSp>
              <p:cxnSp>
                <p:nvCxnSpPr>
                  <p:cNvPr id="212" name="Straight Connector 211"/>
                  <p:cNvCxnSpPr/>
                  <p:nvPr/>
                </p:nvCxnSpPr>
                <p:spPr bwMode="auto">
                  <a:xfrm flipH="1">
                    <a:off x="2280261" y="4002767"/>
                    <a:ext cx="27581" cy="79958"/>
                  </a:xfrm>
                  <a:prstGeom prst="line">
                    <a:avLst/>
                  </a:prstGeom>
                  <a:noFill/>
                  <a:ln w="9525" cap="flat" cmpd="sng" algn="ctr">
                    <a:solidFill>
                      <a:srgbClr val="000000"/>
                    </a:solidFill>
                    <a:prstDash val="solid"/>
                    <a:round/>
                    <a:headEnd type="none" w="med" len="med"/>
                    <a:tailEnd type="none" w="med" len="med"/>
                  </a:ln>
                  <a:effectLst/>
                </p:spPr>
              </p:cxnSp>
            </p:grpSp>
            <p:sp>
              <p:nvSpPr>
                <p:cNvPr id="202" name="Chord 201"/>
                <p:cNvSpPr/>
                <p:nvPr/>
              </p:nvSpPr>
              <p:spPr bwMode="auto">
                <a:xfrm rot="16200000">
                  <a:off x="2092969" y="4236985"/>
                  <a:ext cx="624377" cy="317333"/>
                </a:xfrm>
                <a:prstGeom prst="chord">
                  <a:avLst>
                    <a:gd name="adj1" fmla="val 5302353"/>
                    <a:gd name="adj2" fmla="val 16309490"/>
                  </a:avLst>
                </a:prstGeom>
                <a:noFill/>
                <a:ln w="9525" cap="flat" cmpd="sng" algn="ctr">
                  <a:solidFill>
                    <a:srgbClr val="000000"/>
                  </a:solidFill>
                  <a:prstDash val="solid"/>
                  <a:round/>
                  <a:headEnd type="none" w="med" len="med"/>
                  <a:tailEnd type="none" w="med" len="med"/>
                </a:ln>
                <a:effectLst/>
              </p:spPr>
              <p:txBody>
                <a:bodyPr rtlCol="0" anchor="ctr"/>
                <a:lstStyle/>
                <a:p>
                  <a:pPr algn="ctr" fontAlgn="auto">
                    <a:spcBef>
                      <a:spcPts val="0"/>
                    </a:spcBef>
                    <a:spcAft>
                      <a:spcPts val="0"/>
                    </a:spcAft>
                    <a:defRPr/>
                  </a:pPr>
                  <a:endParaRPr lang="en-US" sz="2000" kern="0">
                    <a:solidFill>
                      <a:sysClr val="windowText" lastClr="000000"/>
                    </a:solidFill>
                  </a:endParaRPr>
                </a:p>
              </p:txBody>
            </p:sp>
            <p:sp>
              <p:nvSpPr>
                <p:cNvPr id="203" name="Rectangle 202"/>
                <p:cNvSpPr/>
                <p:nvPr/>
              </p:nvSpPr>
              <p:spPr bwMode="auto">
                <a:xfrm rot="3550116">
                  <a:off x="2205392" y="4574052"/>
                  <a:ext cx="87154" cy="109552"/>
                </a:xfrm>
                <a:prstGeom prst="rect">
                  <a:avLst/>
                </a:prstGeom>
                <a:noFill/>
                <a:ln w="9525" cap="flat" cmpd="sng" algn="ctr">
                  <a:solidFill>
                    <a:srgbClr val="000000"/>
                  </a:solidFill>
                  <a:prstDash val="solid"/>
                  <a:round/>
                  <a:headEnd type="none" w="med" len="med"/>
                  <a:tailEnd type="none" w="med" len="med"/>
                </a:ln>
                <a:effectLst/>
              </p:spPr>
              <p:txBody>
                <a:bodyPr rtlCol="0" anchor="ctr"/>
                <a:lstStyle/>
                <a:p>
                  <a:pPr algn="ctr" fontAlgn="auto">
                    <a:spcBef>
                      <a:spcPts val="0"/>
                    </a:spcBef>
                    <a:spcAft>
                      <a:spcPts val="0"/>
                    </a:spcAft>
                    <a:defRPr/>
                  </a:pPr>
                  <a:endParaRPr lang="en-US" sz="1800" kern="0">
                    <a:solidFill>
                      <a:sysClr val="windowText" lastClr="000000"/>
                    </a:solidFill>
                  </a:endParaRPr>
                </a:p>
              </p:txBody>
            </p:sp>
            <p:sp>
              <p:nvSpPr>
                <p:cNvPr id="204" name="Rectangle 203"/>
                <p:cNvSpPr/>
                <p:nvPr/>
              </p:nvSpPr>
              <p:spPr bwMode="auto">
                <a:xfrm rot="18049884" flipH="1">
                  <a:off x="2518761" y="4574052"/>
                  <a:ext cx="87154" cy="109552"/>
                </a:xfrm>
                <a:prstGeom prst="rect">
                  <a:avLst/>
                </a:prstGeom>
                <a:noFill/>
                <a:ln w="9525" cap="flat" cmpd="sng" algn="ctr">
                  <a:solidFill>
                    <a:srgbClr val="000000"/>
                  </a:solidFill>
                  <a:prstDash val="solid"/>
                  <a:round/>
                  <a:headEnd type="none" w="med" len="med"/>
                  <a:tailEnd type="none" w="med" len="med"/>
                </a:ln>
                <a:effectLst/>
              </p:spPr>
              <p:txBody>
                <a:bodyPr rtlCol="0" anchor="ctr"/>
                <a:lstStyle/>
                <a:p>
                  <a:pPr algn="ctr" fontAlgn="auto">
                    <a:spcBef>
                      <a:spcPts val="0"/>
                    </a:spcBef>
                    <a:spcAft>
                      <a:spcPts val="0"/>
                    </a:spcAft>
                    <a:defRPr/>
                  </a:pPr>
                  <a:endParaRPr lang="en-US" sz="1800" kern="0">
                    <a:solidFill>
                      <a:sysClr val="windowText" lastClr="000000"/>
                    </a:solidFill>
                  </a:endParaRPr>
                </a:p>
              </p:txBody>
            </p:sp>
            <p:sp>
              <p:nvSpPr>
                <p:cNvPr id="205" name="Rectangle 204"/>
                <p:cNvSpPr/>
                <p:nvPr/>
              </p:nvSpPr>
              <p:spPr bwMode="auto">
                <a:xfrm rot="18060000">
                  <a:off x="2502014" y="4504717"/>
                  <a:ext cx="76485" cy="222405"/>
                </a:xfrm>
                <a:prstGeom prst="rect">
                  <a:avLst/>
                </a:prstGeom>
                <a:solidFill>
                  <a:srgbClr val="FFFFFF"/>
                </a:solidFill>
                <a:ln w="9525" cap="flat" cmpd="sng" algn="ctr">
                  <a:noFill/>
                  <a:prstDash val="solid"/>
                  <a:round/>
                  <a:headEnd type="none" w="med" len="med"/>
                  <a:tailEnd type="none" w="med" len="med"/>
                </a:ln>
                <a:effectLst/>
              </p:spPr>
              <p:txBody>
                <a:bodyPr rtlCol="0" anchor="ctr"/>
                <a:lstStyle/>
                <a:p>
                  <a:pPr algn="ctr" fontAlgn="auto">
                    <a:spcBef>
                      <a:spcPts val="0"/>
                    </a:spcBef>
                    <a:spcAft>
                      <a:spcPts val="0"/>
                    </a:spcAft>
                    <a:defRPr/>
                  </a:pPr>
                  <a:endParaRPr lang="en-US" sz="1800" kern="0">
                    <a:solidFill>
                      <a:sysClr val="windowText" lastClr="000000"/>
                    </a:solidFill>
                  </a:endParaRPr>
                </a:p>
              </p:txBody>
            </p:sp>
            <p:sp>
              <p:nvSpPr>
                <p:cNvPr id="206" name="Rectangle 205"/>
                <p:cNvSpPr/>
                <p:nvPr/>
              </p:nvSpPr>
              <p:spPr bwMode="auto">
                <a:xfrm rot="3540000" flipH="1">
                  <a:off x="2213009" y="4516622"/>
                  <a:ext cx="76485" cy="222405"/>
                </a:xfrm>
                <a:prstGeom prst="rect">
                  <a:avLst/>
                </a:prstGeom>
                <a:solidFill>
                  <a:srgbClr val="FFFFFF"/>
                </a:solidFill>
                <a:ln w="9525" cap="flat" cmpd="sng" algn="ctr">
                  <a:noFill/>
                  <a:prstDash val="solid"/>
                  <a:round/>
                  <a:headEnd type="none" w="med" len="med"/>
                  <a:tailEnd type="none" w="med" len="med"/>
                </a:ln>
                <a:effectLst/>
              </p:spPr>
              <p:txBody>
                <a:bodyPr rtlCol="0" anchor="ctr"/>
                <a:lstStyle/>
                <a:p>
                  <a:pPr algn="ctr" fontAlgn="auto">
                    <a:spcBef>
                      <a:spcPts val="0"/>
                    </a:spcBef>
                    <a:spcAft>
                      <a:spcPts val="0"/>
                    </a:spcAft>
                    <a:defRPr/>
                  </a:pPr>
                  <a:endParaRPr lang="en-US" sz="1800" kern="0">
                    <a:solidFill>
                      <a:sysClr val="windowText" lastClr="000000"/>
                    </a:solidFill>
                  </a:endParaRPr>
                </a:p>
              </p:txBody>
            </p:sp>
            <p:sp>
              <p:nvSpPr>
                <p:cNvPr id="207" name="Rectangle 206"/>
                <p:cNvSpPr/>
                <p:nvPr/>
              </p:nvSpPr>
              <p:spPr bwMode="auto">
                <a:xfrm flipH="1">
                  <a:off x="2352105" y="4340930"/>
                  <a:ext cx="96193" cy="222405"/>
                </a:xfrm>
                <a:prstGeom prst="rect">
                  <a:avLst/>
                </a:prstGeom>
                <a:solidFill>
                  <a:srgbClr val="FFFFFF"/>
                </a:solidFill>
                <a:ln w="9525" cap="flat" cmpd="sng" algn="ctr">
                  <a:noFill/>
                  <a:prstDash val="solid"/>
                  <a:round/>
                  <a:headEnd type="none" w="med" len="med"/>
                  <a:tailEnd type="none" w="med" len="med"/>
                </a:ln>
                <a:effectLst/>
              </p:spPr>
              <p:txBody>
                <a:bodyPr rtlCol="0" anchor="ctr"/>
                <a:lstStyle/>
                <a:p>
                  <a:pPr algn="ctr" fontAlgn="auto">
                    <a:spcBef>
                      <a:spcPts val="0"/>
                    </a:spcBef>
                    <a:spcAft>
                      <a:spcPts val="0"/>
                    </a:spcAft>
                    <a:defRPr/>
                  </a:pPr>
                  <a:endParaRPr lang="en-US" sz="1800" kern="0">
                    <a:solidFill>
                      <a:sysClr val="windowText" lastClr="000000"/>
                    </a:solidFill>
                  </a:endParaRPr>
                </a:p>
              </p:txBody>
            </p:sp>
            <p:cxnSp>
              <p:nvCxnSpPr>
                <p:cNvPr id="208" name="Straight Arrow Connector 207"/>
                <p:cNvCxnSpPr/>
                <p:nvPr/>
              </p:nvCxnSpPr>
              <p:spPr bwMode="auto">
                <a:xfrm flipH="1" flipV="1">
                  <a:off x="2402632" y="4307228"/>
                  <a:ext cx="3535" cy="181618"/>
                </a:xfrm>
                <a:prstGeom prst="straightConnector1">
                  <a:avLst/>
                </a:prstGeom>
                <a:noFill/>
                <a:ln w="9525" cap="flat" cmpd="sng" algn="ctr">
                  <a:solidFill>
                    <a:srgbClr val="000000">
                      <a:lumMod val="65000"/>
                      <a:lumOff val="35000"/>
                    </a:srgbClr>
                  </a:solidFill>
                  <a:prstDash val="solid"/>
                  <a:round/>
                  <a:headEnd type="none" w="med" len="med"/>
                  <a:tailEnd type="triangle" w="sm" len="sm"/>
                </a:ln>
                <a:effectLst/>
              </p:spPr>
            </p:cxnSp>
            <p:sp>
              <p:nvSpPr>
                <p:cNvPr id="209" name="Freeform 208"/>
                <p:cNvSpPr/>
                <p:nvPr/>
              </p:nvSpPr>
              <p:spPr>
                <a:xfrm>
                  <a:off x="2205038" y="4412059"/>
                  <a:ext cx="198437" cy="243285"/>
                </a:xfrm>
                <a:custGeom>
                  <a:avLst/>
                  <a:gdLst>
                    <a:gd name="connsiteX0" fmla="*/ 0 w 198437"/>
                    <a:gd name="connsiteY0" fmla="*/ 243285 h 243285"/>
                    <a:gd name="connsiteX1" fmla="*/ 95250 w 198437"/>
                    <a:gd name="connsiteY1" fmla="*/ 188516 h 243285"/>
                    <a:gd name="connsiteX2" fmla="*/ 154781 w 198437"/>
                    <a:gd name="connsiteY2" fmla="*/ 152797 h 243285"/>
                    <a:gd name="connsiteX3" fmla="*/ 178593 w 198437"/>
                    <a:gd name="connsiteY3" fmla="*/ 136129 h 243285"/>
                    <a:gd name="connsiteX4" fmla="*/ 192881 w 198437"/>
                    <a:gd name="connsiteY4" fmla="*/ 117079 h 243285"/>
                    <a:gd name="connsiteX5" fmla="*/ 197643 w 198437"/>
                    <a:gd name="connsiteY5" fmla="*/ 83741 h 243285"/>
                    <a:gd name="connsiteX6" fmla="*/ 188118 w 198437"/>
                    <a:gd name="connsiteY6" fmla="*/ 50404 h 243285"/>
                    <a:gd name="connsiteX7" fmla="*/ 178593 w 198437"/>
                    <a:gd name="connsiteY7" fmla="*/ 26591 h 243285"/>
                    <a:gd name="connsiteX8" fmla="*/ 152400 w 198437"/>
                    <a:gd name="connsiteY8" fmla="*/ 7541 h 243285"/>
                    <a:gd name="connsiteX9" fmla="*/ 109537 w 198437"/>
                    <a:gd name="connsiteY9" fmla="*/ 397 h 243285"/>
                    <a:gd name="connsiteX10" fmla="*/ 80962 w 198437"/>
                    <a:gd name="connsiteY10" fmla="*/ 9922 h 243285"/>
                    <a:gd name="connsiteX11" fmla="*/ 69056 w 198437"/>
                    <a:gd name="connsiteY11" fmla="*/ 33735 h 243285"/>
                    <a:gd name="connsiteX12" fmla="*/ 71437 w 198437"/>
                    <a:gd name="connsiteY12" fmla="*/ 64691 h 243285"/>
                    <a:gd name="connsiteX13" fmla="*/ 90487 w 198437"/>
                    <a:gd name="connsiteY13" fmla="*/ 86122 h 24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37" h="243285">
                      <a:moveTo>
                        <a:pt x="0" y="243285"/>
                      </a:moveTo>
                      <a:lnTo>
                        <a:pt x="95250" y="188516"/>
                      </a:lnTo>
                      <a:cubicBezTo>
                        <a:pt x="121047" y="173435"/>
                        <a:pt x="140891" y="161528"/>
                        <a:pt x="154781" y="152797"/>
                      </a:cubicBezTo>
                      <a:cubicBezTo>
                        <a:pt x="168672" y="144066"/>
                        <a:pt x="172243" y="142082"/>
                        <a:pt x="178593" y="136129"/>
                      </a:cubicBezTo>
                      <a:cubicBezTo>
                        <a:pt x="184943" y="130176"/>
                        <a:pt x="189706" y="125810"/>
                        <a:pt x="192881" y="117079"/>
                      </a:cubicBezTo>
                      <a:cubicBezTo>
                        <a:pt x="196056" y="108348"/>
                        <a:pt x="198437" y="94853"/>
                        <a:pt x="197643" y="83741"/>
                      </a:cubicBezTo>
                      <a:cubicBezTo>
                        <a:pt x="196849" y="72629"/>
                        <a:pt x="191293" y="59929"/>
                        <a:pt x="188118" y="50404"/>
                      </a:cubicBezTo>
                      <a:cubicBezTo>
                        <a:pt x="184943" y="40879"/>
                        <a:pt x="184546" y="33735"/>
                        <a:pt x="178593" y="26591"/>
                      </a:cubicBezTo>
                      <a:cubicBezTo>
                        <a:pt x="172640" y="19447"/>
                        <a:pt x="163909" y="11907"/>
                        <a:pt x="152400" y="7541"/>
                      </a:cubicBezTo>
                      <a:cubicBezTo>
                        <a:pt x="140891" y="3175"/>
                        <a:pt x="121443" y="0"/>
                        <a:pt x="109537" y="397"/>
                      </a:cubicBezTo>
                      <a:cubicBezTo>
                        <a:pt x="97631" y="794"/>
                        <a:pt x="87709" y="4366"/>
                        <a:pt x="80962" y="9922"/>
                      </a:cubicBezTo>
                      <a:cubicBezTo>
                        <a:pt x="74215" y="15478"/>
                        <a:pt x="70644" y="24607"/>
                        <a:pt x="69056" y="33735"/>
                      </a:cubicBezTo>
                      <a:cubicBezTo>
                        <a:pt x="67469" y="42863"/>
                        <a:pt x="67865" y="55960"/>
                        <a:pt x="71437" y="64691"/>
                      </a:cubicBezTo>
                      <a:cubicBezTo>
                        <a:pt x="75009" y="73422"/>
                        <a:pt x="82748" y="79772"/>
                        <a:pt x="90487" y="86122"/>
                      </a:cubicBezTo>
                    </a:path>
                  </a:pathLst>
                </a:custGeom>
                <a:ln>
                  <a:solidFill>
                    <a:srgbClr val="FF6600"/>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10" name="Freeform 209"/>
                <p:cNvSpPr/>
                <p:nvPr/>
              </p:nvSpPr>
              <p:spPr>
                <a:xfrm flipH="1">
                  <a:off x="2409828" y="4412059"/>
                  <a:ext cx="198437" cy="243285"/>
                </a:xfrm>
                <a:custGeom>
                  <a:avLst/>
                  <a:gdLst>
                    <a:gd name="connsiteX0" fmla="*/ 0 w 198437"/>
                    <a:gd name="connsiteY0" fmla="*/ 243285 h 243285"/>
                    <a:gd name="connsiteX1" fmla="*/ 95250 w 198437"/>
                    <a:gd name="connsiteY1" fmla="*/ 188516 h 243285"/>
                    <a:gd name="connsiteX2" fmla="*/ 154781 w 198437"/>
                    <a:gd name="connsiteY2" fmla="*/ 152797 h 243285"/>
                    <a:gd name="connsiteX3" fmla="*/ 178593 w 198437"/>
                    <a:gd name="connsiteY3" fmla="*/ 136129 h 243285"/>
                    <a:gd name="connsiteX4" fmla="*/ 192881 w 198437"/>
                    <a:gd name="connsiteY4" fmla="*/ 117079 h 243285"/>
                    <a:gd name="connsiteX5" fmla="*/ 197643 w 198437"/>
                    <a:gd name="connsiteY5" fmla="*/ 83741 h 243285"/>
                    <a:gd name="connsiteX6" fmla="*/ 188118 w 198437"/>
                    <a:gd name="connsiteY6" fmla="*/ 50404 h 243285"/>
                    <a:gd name="connsiteX7" fmla="*/ 178593 w 198437"/>
                    <a:gd name="connsiteY7" fmla="*/ 26591 h 243285"/>
                    <a:gd name="connsiteX8" fmla="*/ 152400 w 198437"/>
                    <a:gd name="connsiteY8" fmla="*/ 7541 h 243285"/>
                    <a:gd name="connsiteX9" fmla="*/ 109537 w 198437"/>
                    <a:gd name="connsiteY9" fmla="*/ 397 h 243285"/>
                    <a:gd name="connsiteX10" fmla="*/ 80962 w 198437"/>
                    <a:gd name="connsiteY10" fmla="*/ 9922 h 243285"/>
                    <a:gd name="connsiteX11" fmla="*/ 69056 w 198437"/>
                    <a:gd name="connsiteY11" fmla="*/ 33735 h 243285"/>
                    <a:gd name="connsiteX12" fmla="*/ 71437 w 198437"/>
                    <a:gd name="connsiteY12" fmla="*/ 64691 h 243285"/>
                    <a:gd name="connsiteX13" fmla="*/ 90487 w 198437"/>
                    <a:gd name="connsiteY13" fmla="*/ 86122 h 24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37" h="243285">
                      <a:moveTo>
                        <a:pt x="0" y="243285"/>
                      </a:moveTo>
                      <a:lnTo>
                        <a:pt x="95250" y="188516"/>
                      </a:lnTo>
                      <a:cubicBezTo>
                        <a:pt x="121047" y="173435"/>
                        <a:pt x="140891" y="161528"/>
                        <a:pt x="154781" y="152797"/>
                      </a:cubicBezTo>
                      <a:cubicBezTo>
                        <a:pt x="168672" y="144066"/>
                        <a:pt x="172243" y="142082"/>
                        <a:pt x="178593" y="136129"/>
                      </a:cubicBezTo>
                      <a:cubicBezTo>
                        <a:pt x="184943" y="130176"/>
                        <a:pt x="189706" y="125810"/>
                        <a:pt x="192881" y="117079"/>
                      </a:cubicBezTo>
                      <a:cubicBezTo>
                        <a:pt x="196056" y="108348"/>
                        <a:pt x="198437" y="94853"/>
                        <a:pt x="197643" y="83741"/>
                      </a:cubicBezTo>
                      <a:cubicBezTo>
                        <a:pt x="196849" y="72629"/>
                        <a:pt x="191293" y="59929"/>
                        <a:pt x="188118" y="50404"/>
                      </a:cubicBezTo>
                      <a:cubicBezTo>
                        <a:pt x="184943" y="40879"/>
                        <a:pt x="184546" y="33735"/>
                        <a:pt x="178593" y="26591"/>
                      </a:cubicBezTo>
                      <a:cubicBezTo>
                        <a:pt x="172640" y="19447"/>
                        <a:pt x="163909" y="11907"/>
                        <a:pt x="152400" y="7541"/>
                      </a:cubicBezTo>
                      <a:cubicBezTo>
                        <a:pt x="140891" y="3175"/>
                        <a:pt x="121443" y="0"/>
                        <a:pt x="109537" y="397"/>
                      </a:cubicBezTo>
                      <a:cubicBezTo>
                        <a:pt x="97631" y="794"/>
                        <a:pt x="87709" y="4366"/>
                        <a:pt x="80962" y="9922"/>
                      </a:cubicBezTo>
                      <a:cubicBezTo>
                        <a:pt x="74215" y="15478"/>
                        <a:pt x="70644" y="24607"/>
                        <a:pt x="69056" y="33735"/>
                      </a:cubicBezTo>
                      <a:cubicBezTo>
                        <a:pt x="67469" y="42863"/>
                        <a:pt x="67865" y="55960"/>
                        <a:pt x="71437" y="64691"/>
                      </a:cubicBezTo>
                      <a:cubicBezTo>
                        <a:pt x="75009" y="73422"/>
                        <a:pt x="82748" y="79772"/>
                        <a:pt x="90487" y="86122"/>
                      </a:cubicBezTo>
                    </a:path>
                  </a:pathLst>
                </a:custGeom>
                <a:ln>
                  <a:solidFill>
                    <a:srgbClr val="00CC99"/>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grpSp>
        </p:grpSp>
        <mc:AlternateContent xmlns:mc="http://schemas.openxmlformats.org/markup-compatibility/2006" xmlns:a14="http://schemas.microsoft.com/office/drawing/2010/main">
          <mc:Choice Requires="a14">
            <p:sp>
              <p:nvSpPr>
                <p:cNvPr id="157" name="Text Box 33"/>
                <p:cNvSpPr txBox="1">
                  <a:spLocks noChangeArrowheads="1"/>
                </p:cNvSpPr>
                <p:nvPr/>
              </p:nvSpPr>
              <p:spPr bwMode="auto">
                <a:xfrm>
                  <a:off x="1913810" y="5183667"/>
                  <a:ext cx="3088419" cy="409920"/>
                </a:xfrm>
                <a:prstGeom prst="rect">
                  <a:avLst/>
                </a:prstGeom>
                <a:noFill/>
                <a:ln w="9525">
                  <a:noFill/>
                  <a:miter lim="800000"/>
                  <a:headEnd/>
                  <a:tailEnd/>
                </a:ln>
              </p:spPr>
              <p:txBody>
                <a:bodyPr wrap="square">
                  <a:spAutoFit/>
                </a:bodyPr>
                <a:lstStyle/>
                <a:p>
                  <a:pPr algn="ctr" eaLnBrk="0" fontAlgn="auto" hangingPunct="0">
                    <a:spcBef>
                      <a:spcPts val="0"/>
                    </a:spcBef>
                    <a:spcAft>
                      <a:spcPts val="0"/>
                    </a:spcAft>
                    <a:defRPr/>
                  </a:pPr>
                  <a:r>
                    <a:rPr lang="en-US" sz="1600" i="1" kern="0" dirty="0" err="1">
                      <a:latin typeface="Arial"/>
                      <a:cs typeface="Arial" pitchFamily="34" charset="0"/>
                    </a:rPr>
                    <a:t>C</a:t>
                  </a:r>
                  <a:r>
                    <a:rPr lang="en-US" sz="1600" kern="0" baseline="-25000" dirty="0" err="1">
                      <a:latin typeface="Arial"/>
                      <a:cs typeface="Arial" pitchFamily="34" charset="0"/>
                    </a:rPr>
                    <a:t>q</a:t>
                  </a:r>
                  <a:r>
                    <a:rPr lang="en-US" sz="1600" kern="0" dirty="0">
                      <a:latin typeface="Arial"/>
                      <a:cs typeface="Arial" pitchFamily="34" charset="0"/>
                    </a:rPr>
                    <a:t> = </a:t>
                  </a:r>
                  <a14:m>
                    <m:oMath xmlns:m="http://schemas.openxmlformats.org/officeDocument/2006/math">
                      <m:f>
                        <m:fPr>
                          <m:type m:val="skw"/>
                          <m:ctrlPr>
                            <a:rPr lang="en-US" sz="1600" i="1" kern="0">
                              <a:latin typeface="Cambria Math" panose="02040503050406030204" pitchFamily="18" charset="0"/>
                              <a:cs typeface="Arial" pitchFamily="34" charset="0"/>
                            </a:rPr>
                          </m:ctrlPr>
                        </m:fPr>
                        <m:num>
                          <m:sSub>
                            <m:sSubPr>
                              <m:ctrlPr>
                                <a:rPr lang="en-US" sz="1600" i="1" kern="0">
                                  <a:latin typeface="Cambria Math" panose="02040503050406030204" pitchFamily="18" charset="0"/>
                                  <a:cs typeface="Arial" pitchFamily="34" charset="0"/>
                                </a:rPr>
                              </m:ctrlPr>
                            </m:sSubPr>
                            <m:e>
                              <m:acc>
                                <m:accPr>
                                  <m:chr m:val="̇"/>
                                  <m:ctrlPr>
                                    <a:rPr lang="en-US" sz="1600" i="1" kern="0">
                                      <a:latin typeface="Cambria Math" panose="02040503050406030204" pitchFamily="18" charset="0"/>
                                      <a:cs typeface="Arial" pitchFamily="34" charset="0"/>
                                    </a:rPr>
                                  </m:ctrlPr>
                                </m:accPr>
                                <m:e>
                                  <m:r>
                                    <a:rPr lang="en-US" sz="1600" i="1" kern="0">
                                      <a:latin typeface="Cambria Math"/>
                                      <a:cs typeface="Arial" pitchFamily="34" charset="0"/>
                                    </a:rPr>
                                    <m:t>𝑚</m:t>
                                  </m:r>
                                </m:e>
                              </m:acc>
                            </m:e>
                            <m:sub>
                              <m:r>
                                <a:rPr lang="en-US" sz="1600" i="1" kern="0">
                                  <a:latin typeface="Cambria Math"/>
                                  <a:cs typeface="Arial" pitchFamily="34" charset="0"/>
                                </a:rPr>
                                <m:t>𝑎𝑐𝑡𝑢𝑎𝑡𝑜𝑟</m:t>
                              </m:r>
                            </m:sub>
                          </m:sSub>
                        </m:num>
                        <m:den>
                          <m:sSub>
                            <m:sSubPr>
                              <m:ctrlPr>
                                <a:rPr lang="en-US" sz="1600" i="1" kern="0">
                                  <a:latin typeface="Cambria Math" panose="02040503050406030204" pitchFamily="18" charset="0"/>
                                  <a:cs typeface="Arial" pitchFamily="34" charset="0"/>
                                </a:rPr>
                              </m:ctrlPr>
                            </m:sSubPr>
                            <m:e>
                              <m:acc>
                                <m:accPr>
                                  <m:chr m:val="̇"/>
                                  <m:ctrlPr>
                                    <a:rPr lang="en-US" sz="1600" i="1" kern="0">
                                      <a:latin typeface="Cambria Math" panose="02040503050406030204" pitchFamily="18" charset="0"/>
                                      <a:cs typeface="Arial" pitchFamily="34" charset="0"/>
                                    </a:rPr>
                                  </m:ctrlPr>
                                </m:accPr>
                                <m:e>
                                  <m:r>
                                    <a:rPr lang="en-US" sz="1600" i="1" kern="0">
                                      <a:latin typeface="Cambria Math"/>
                                      <a:cs typeface="Arial" pitchFamily="34" charset="0"/>
                                    </a:rPr>
                                    <m:t>𝑚</m:t>
                                  </m:r>
                                </m:e>
                              </m:acc>
                            </m:e>
                            <m:sub>
                              <m:r>
                                <a:rPr lang="en-US" sz="1600" i="1" kern="0">
                                  <a:latin typeface="Cambria Math"/>
                                  <a:cs typeface="Arial" pitchFamily="34" charset="0"/>
                                </a:rPr>
                                <m:t>𝑒𝑛𝑡𝑟𝑎𝑛𝑐𝑒</m:t>
                              </m:r>
                            </m:sub>
                          </m:sSub>
                        </m:den>
                      </m:f>
                    </m:oMath>
                  </a14:m>
                  <a:r>
                    <a:rPr lang="en-US" sz="1600" kern="0" dirty="0">
                      <a:latin typeface="Arial"/>
                      <a:cs typeface="Arial" pitchFamily="34" charset="0"/>
                    </a:rPr>
                    <a:t> = 0.8 %</a:t>
                  </a:r>
                </a:p>
              </p:txBody>
            </p:sp>
          </mc:Choice>
          <mc:Fallback xmlns="">
            <p:sp>
              <p:nvSpPr>
                <p:cNvPr id="157" name="Text Box 33"/>
                <p:cNvSpPr txBox="1">
                  <a:spLocks noRot="1" noChangeAspect="1" noMove="1" noResize="1" noEditPoints="1" noAdjustHandles="1" noChangeArrowheads="1" noChangeShapeType="1" noTextEdit="1"/>
                </p:cNvSpPr>
                <p:nvPr/>
              </p:nvSpPr>
              <p:spPr bwMode="auto">
                <a:xfrm>
                  <a:off x="1913810" y="5183667"/>
                  <a:ext cx="3088419" cy="409920"/>
                </a:xfrm>
                <a:prstGeom prst="rect">
                  <a:avLst/>
                </a:prstGeom>
                <a:blipFill>
                  <a:blip r:embed="rId8"/>
                  <a:stretch>
                    <a:fillRect t="-108824" b="-173529"/>
                  </a:stretch>
                </a:blipFill>
                <a:ln w="9525">
                  <a:noFill/>
                  <a:miter lim="800000"/>
                  <a:headEnd/>
                  <a:tailEnd/>
                </a:ln>
              </p:spPr>
              <p:txBody>
                <a:bodyPr/>
                <a:lstStyle/>
                <a:p>
                  <a:r>
                    <a:rPr lang="en-US">
                      <a:noFill/>
                    </a:rPr>
                    <a:t> </a:t>
                  </a:r>
                </a:p>
              </p:txBody>
            </p:sp>
          </mc:Fallback>
        </mc:AlternateContent>
      </p:grpSp>
      <p:sp>
        <p:nvSpPr>
          <p:cNvPr id="130" name="Text Box 33"/>
          <p:cNvSpPr txBox="1">
            <a:spLocks noChangeArrowheads="1"/>
          </p:cNvSpPr>
          <p:nvPr/>
        </p:nvSpPr>
        <p:spPr bwMode="auto">
          <a:xfrm>
            <a:off x="5719305" y="4507701"/>
            <a:ext cx="1831598" cy="307777"/>
          </a:xfrm>
          <a:prstGeom prst="rect">
            <a:avLst/>
          </a:prstGeom>
          <a:solidFill>
            <a:srgbClr val="FFFFB9"/>
          </a:solidFill>
          <a:ln w="9525">
            <a:noFill/>
            <a:miter lim="800000"/>
            <a:headEnd/>
            <a:tailEnd/>
          </a:ln>
        </p:spPr>
        <p:txBody>
          <a:bodyPr wrap="square">
            <a:spAutoFit/>
          </a:bodyPr>
          <a:lstStyle/>
          <a:p>
            <a:pPr algn="ctr" eaLnBrk="0" fontAlgn="auto" hangingPunct="0">
              <a:spcBef>
                <a:spcPts val="0"/>
              </a:spcBef>
              <a:spcAft>
                <a:spcPts val="0"/>
              </a:spcAft>
              <a:defRPr/>
            </a:pPr>
            <a:r>
              <a:rPr lang="en-US" sz="1400" kern="0" dirty="0">
                <a:latin typeface="Arial"/>
                <a:cs typeface="Arial" pitchFamily="34" charset="0"/>
              </a:rPr>
              <a:t>Zoomed In Windows</a:t>
            </a:r>
          </a:p>
        </p:txBody>
      </p:sp>
      <p:graphicFrame>
        <p:nvGraphicFramePr>
          <p:cNvPr id="247" name="Object 246">
            <a:extLst>
              <a:ext uri="{FF2B5EF4-FFF2-40B4-BE49-F238E27FC236}">
                <a16:creationId xmlns:a16="http://schemas.microsoft.com/office/drawing/2014/main" id="{0260FF36-2E02-46D7-AE0A-C77782ABBAF0}"/>
              </a:ext>
            </a:extLst>
          </p:cNvPr>
          <p:cNvGraphicFramePr>
            <a:graphicFrameLocks noChangeAspect="1"/>
          </p:cNvGraphicFramePr>
          <p:nvPr>
            <p:extLst>
              <p:ext uri="{D42A27DB-BD31-4B8C-83A1-F6EECF244321}">
                <p14:modId xmlns:p14="http://schemas.microsoft.com/office/powerpoint/2010/main" val="4097582665"/>
              </p:ext>
            </p:extLst>
          </p:nvPr>
        </p:nvGraphicFramePr>
        <p:xfrm>
          <a:off x="7762684" y="1700374"/>
          <a:ext cx="217299" cy="246272"/>
        </p:xfrm>
        <a:graphic>
          <a:graphicData uri="http://schemas.openxmlformats.org/presentationml/2006/ole">
            <mc:AlternateContent xmlns:mc="http://schemas.openxmlformats.org/markup-compatibility/2006">
              <mc:Choice xmlns:v="urn:schemas-microsoft-com:vml" Requires="v">
                <p:oleObj spid="_x0000_s2254" name="Equation" r:id="rId9" imgW="190335" imgH="215713" progId="Equation.3">
                  <p:embed/>
                </p:oleObj>
              </mc:Choice>
              <mc:Fallback>
                <p:oleObj name="Equation" r:id="rId9" imgW="190335" imgH="215713" progId="Equation.3">
                  <p:embed/>
                  <p:pic>
                    <p:nvPicPr>
                      <p:cNvPr id="131" name="Object 130">
                        <a:extLst>
                          <a:ext uri="{FF2B5EF4-FFF2-40B4-BE49-F238E27FC236}">
                            <a16:creationId xmlns:a16="http://schemas.microsoft.com/office/drawing/2014/main" id="{9781DA46-AD75-4873-B24E-D1DFCCA922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2684" y="1700374"/>
                        <a:ext cx="217299" cy="246272"/>
                      </a:xfrm>
                      <a:prstGeom prst="rect">
                        <a:avLst/>
                      </a:prstGeom>
                      <a:noFill/>
                      <a:extLst/>
                    </p:spPr>
                  </p:pic>
                </p:oleObj>
              </mc:Fallback>
            </mc:AlternateContent>
          </a:graphicData>
        </a:graphic>
      </p:graphicFrame>
      <p:graphicFrame>
        <p:nvGraphicFramePr>
          <p:cNvPr id="248" name="Object 3">
            <a:extLst>
              <a:ext uri="{FF2B5EF4-FFF2-40B4-BE49-F238E27FC236}">
                <a16:creationId xmlns:a16="http://schemas.microsoft.com/office/drawing/2014/main" id="{5E392DC2-3513-417A-8464-86A5786CA750}"/>
              </a:ext>
            </a:extLst>
          </p:cNvPr>
          <p:cNvGraphicFramePr>
            <a:graphicFrameLocks noChangeAspect="1"/>
          </p:cNvGraphicFramePr>
          <p:nvPr>
            <p:extLst>
              <p:ext uri="{D42A27DB-BD31-4B8C-83A1-F6EECF244321}">
                <p14:modId xmlns:p14="http://schemas.microsoft.com/office/powerpoint/2010/main" val="81094339"/>
              </p:ext>
            </p:extLst>
          </p:nvPr>
        </p:nvGraphicFramePr>
        <p:xfrm>
          <a:off x="7585612" y="3988786"/>
          <a:ext cx="216805" cy="230356"/>
        </p:xfrm>
        <a:graphic>
          <a:graphicData uri="http://schemas.openxmlformats.org/presentationml/2006/ole">
            <mc:AlternateContent xmlns:mc="http://schemas.openxmlformats.org/markup-compatibility/2006">
              <mc:Choice xmlns:v="urn:schemas-microsoft-com:vml" Requires="v">
                <p:oleObj spid="_x0000_s2255" name="Equation" r:id="rId11" imgW="203024" imgH="215713" progId="Equation.3">
                  <p:embed/>
                </p:oleObj>
              </mc:Choice>
              <mc:Fallback>
                <p:oleObj name="Equation" r:id="rId11" imgW="203024" imgH="215713" progId="Equation.3">
                  <p:embed/>
                  <p:pic>
                    <p:nvPicPr>
                      <p:cNvPr id="132" name="Object 3">
                        <a:extLst>
                          <a:ext uri="{FF2B5EF4-FFF2-40B4-BE49-F238E27FC236}">
                            <a16:creationId xmlns:a16="http://schemas.microsoft.com/office/drawing/2014/main" id="{F7CFF6C9-3DAC-4474-A35A-921BE98997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85612" y="3988786"/>
                        <a:ext cx="216805" cy="230356"/>
                      </a:xfrm>
                      <a:prstGeom prst="rect">
                        <a:avLst/>
                      </a:prstGeom>
                      <a:noFill/>
                      <a:extLst/>
                    </p:spPr>
                  </p:pic>
                </p:oleObj>
              </mc:Fallback>
            </mc:AlternateContent>
          </a:graphicData>
        </a:graphic>
      </p:graphicFrame>
      <p:sp>
        <p:nvSpPr>
          <p:cNvPr id="249" name="TextBox 19">
            <a:extLst>
              <a:ext uri="{FF2B5EF4-FFF2-40B4-BE49-F238E27FC236}">
                <a16:creationId xmlns:a16="http://schemas.microsoft.com/office/drawing/2014/main" id="{0755A3E7-7884-4FDC-915B-8ACC5B7A85F4}"/>
              </a:ext>
            </a:extLst>
          </p:cNvPr>
          <p:cNvSpPr txBox="1">
            <a:spLocks noChangeArrowheads="1"/>
          </p:cNvSpPr>
          <p:nvPr/>
        </p:nvSpPr>
        <p:spPr bwMode="auto">
          <a:xfrm>
            <a:off x="206024" y="1921666"/>
            <a:ext cx="8222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fontAlgn="auto">
              <a:spcBef>
                <a:spcPts val="0"/>
              </a:spcBef>
              <a:spcAft>
                <a:spcPts val="0"/>
              </a:spcAft>
              <a:defRPr/>
            </a:pPr>
            <a:r>
              <a:rPr lang="en-US" sz="1100" kern="0" dirty="0" err="1">
                <a:solidFill>
                  <a:srgbClr val="000000"/>
                </a:solidFill>
              </a:rPr>
              <a:t>Pitot</a:t>
            </a:r>
            <a:endParaRPr lang="en-US" sz="1100" kern="0" dirty="0">
              <a:solidFill>
                <a:srgbClr val="000000"/>
              </a:solidFill>
            </a:endParaRPr>
          </a:p>
          <a:p>
            <a:pPr fontAlgn="auto">
              <a:spcBef>
                <a:spcPts val="0"/>
              </a:spcBef>
              <a:spcAft>
                <a:spcPts val="0"/>
              </a:spcAft>
              <a:defRPr/>
            </a:pPr>
            <a:r>
              <a:rPr lang="en-US" sz="1100" kern="0" dirty="0">
                <a:solidFill>
                  <a:srgbClr val="000000"/>
                </a:solidFill>
              </a:rPr>
              <a:t>Probe</a:t>
            </a:r>
          </a:p>
        </p:txBody>
      </p:sp>
      <p:cxnSp>
        <p:nvCxnSpPr>
          <p:cNvPr id="250" name="Straight Arrow Connector 249">
            <a:extLst>
              <a:ext uri="{FF2B5EF4-FFF2-40B4-BE49-F238E27FC236}">
                <a16:creationId xmlns:a16="http://schemas.microsoft.com/office/drawing/2014/main" id="{68811CF4-10FF-4ADA-BD6B-4D70BB00BA78}"/>
              </a:ext>
            </a:extLst>
          </p:cNvPr>
          <p:cNvCxnSpPr/>
          <p:nvPr/>
        </p:nvCxnSpPr>
        <p:spPr bwMode="auto">
          <a:xfrm flipV="1">
            <a:off x="704285" y="1873109"/>
            <a:ext cx="277850" cy="193629"/>
          </a:xfrm>
          <a:prstGeom prst="straightConnector1">
            <a:avLst/>
          </a:prstGeom>
          <a:solidFill>
            <a:srgbClr val="618FFD"/>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 name="TextBox 19">
            <a:extLst>
              <a:ext uri="{FF2B5EF4-FFF2-40B4-BE49-F238E27FC236}">
                <a16:creationId xmlns:a16="http://schemas.microsoft.com/office/drawing/2014/main" id="{AFFB95EF-3E55-4381-A4CE-EFC848C42B11}"/>
              </a:ext>
            </a:extLst>
          </p:cNvPr>
          <p:cNvSpPr txBox="1">
            <a:spLocks noChangeArrowheads="1"/>
          </p:cNvSpPr>
          <p:nvPr/>
        </p:nvSpPr>
        <p:spPr bwMode="auto">
          <a:xfrm>
            <a:off x="3823357" y="3245053"/>
            <a:ext cx="785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fontAlgn="auto">
              <a:spcBef>
                <a:spcPts val="0"/>
              </a:spcBef>
              <a:spcAft>
                <a:spcPts val="0"/>
              </a:spcAft>
              <a:defRPr/>
            </a:pPr>
            <a:r>
              <a:rPr lang="en-US" sz="1100" kern="0" dirty="0">
                <a:solidFill>
                  <a:srgbClr val="000000"/>
                </a:solidFill>
              </a:rPr>
              <a:t>Mach Mapping</a:t>
            </a:r>
          </a:p>
        </p:txBody>
      </p:sp>
    </p:spTree>
    <p:extLst>
      <p:ext uri="{BB962C8B-B14F-4D97-AF65-F5344CB8AC3E}">
        <p14:creationId xmlns:p14="http://schemas.microsoft.com/office/powerpoint/2010/main" val="16549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2000"/>
                                        <p:tgtEl>
                                          <p:spTgt spid="22"/>
                                        </p:tgtEl>
                                      </p:cBhvr>
                                    </p:animEffect>
                                    <p:set>
                                      <p:cBhvr>
                                        <p:cTn id="17" dur="1" fill="hold">
                                          <p:stCondLst>
                                            <p:cond delay="19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47920" cy="1033463"/>
          </a:xfrm>
        </p:spPr>
        <p:txBody>
          <a:bodyPr/>
          <a:lstStyle/>
          <a:p>
            <a:r>
              <a:rPr lang="en-US" dirty="0"/>
              <a:t>Turbulent Kinetic Energy at Separation</a:t>
            </a:r>
          </a:p>
        </p:txBody>
      </p:sp>
      <p:sp>
        <p:nvSpPr>
          <p:cNvPr id="100" name="Text Box 33"/>
          <p:cNvSpPr txBox="1">
            <a:spLocks noChangeArrowheads="1"/>
          </p:cNvSpPr>
          <p:nvPr/>
        </p:nvSpPr>
        <p:spPr bwMode="auto">
          <a:xfrm>
            <a:off x="690725" y="1425012"/>
            <a:ext cx="2674423" cy="307777"/>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latin typeface="+mj-lt"/>
                <a:cs typeface="Arial" pitchFamily="34" charset="0"/>
              </a:rPr>
              <a:t>Ensemble Average Vorticity</a:t>
            </a:r>
            <a:endParaRPr kumimoji="0" lang="en-US" sz="1400" b="0" i="0" u="none" strike="noStrike" kern="0" cap="none" spc="0" normalizeH="0" baseline="0" noProof="0" dirty="0">
              <a:ln>
                <a:noFill/>
              </a:ln>
              <a:solidFill>
                <a:srgbClr val="0B00A0"/>
              </a:solidFill>
              <a:effectLst/>
              <a:uLnTx/>
              <a:uFillTx/>
              <a:latin typeface="+mj-lt"/>
              <a:cs typeface="Arial" pitchFamily="34" charset="0"/>
            </a:endParaRPr>
          </a:p>
        </p:txBody>
      </p:sp>
      <p:grpSp>
        <p:nvGrpSpPr>
          <p:cNvPr id="98" name="Group 97">
            <a:extLst>
              <a:ext uri="{FF2B5EF4-FFF2-40B4-BE49-F238E27FC236}">
                <a16:creationId xmlns:a16="http://schemas.microsoft.com/office/drawing/2014/main" id="{6669BB66-D677-433B-A1CD-852EED3E1FF0}"/>
              </a:ext>
            </a:extLst>
          </p:cNvPr>
          <p:cNvGrpSpPr/>
          <p:nvPr/>
        </p:nvGrpSpPr>
        <p:grpSpPr>
          <a:xfrm>
            <a:off x="7381651" y="155250"/>
            <a:ext cx="1609725" cy="1133856"/>
            <a:chOff x="7476219" y="228034"/>
            <a:chExt cx="1609725" cy="1133856"/>
          </a:xfrm>
        </p:grpSpPr>
        <p:sp>
          <p:nvSpPr>
            <p:cNvPr id="101" name="Rectangle 100">
              <a:extLst>
                <a:ext uri="{FF2B5EF4-FFF2-40B4-BE49-F238E27FC236}">
                  <a16:creationId xmlns:a16="http://schemas.microsoft.com/office/drawing/2014/main" id="{5DA3FB82-12EA-4FE4-98A8-19CBA9E6A261}"/>
                </a:ext>
              </a:extLst>
            </p:cNvPr>
            <p:cNvSpPr/>
            <p:nvPr/>
          </p:nvSpPr>
          <p:spPr bwMode="auto">
            <a:xfrm>
              <a:off x="7476409" y="228034"/>
              <a:ext cx="1609344" cy="113385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pic>
          <p:nvPicPr>
            <p:cNvPr id="103" name="Picture 1">
              <a:extLst>
                <a:ext uri="{FF2B5EF4-FFF2-40B4-BE49-F238E27FC236}">
                  <a16:creationId xmlns:a16="http://schemas.microsoft.com/office/drawing/2014/main" id="{DCB5B917-85AC-479E-9B3E-3536259314C1}"/>
                </a:ext>
              </a:extLst>
            </p:cNvPr>
            <p:cNvPicPr>
              <a:picLocks noChangeAspect="1" noChangeArrowheads="1"/>
            </p:cNvPicPr>
            <p:nvPr/>
          </p:nvPicPr>
          <p:blipFill>
            <a:blip r:embed="rId3" cstate="print"/>
            <a:srcRect/>
            <a:stretch>
              <a:fillRect/>
            </a:stretch>
          </p:blipFill>
          <p:spPr bwMode="auto">
            <a:xfrm>
              <a:off x="7476219" y="228225"/>
              <a:ext cx="1609725" cy="1133475"/>
            </a:xfrm>
            <a:prstGeom prst="rect">
              <a:avLst/>
            </a:prstGeom>
            <a:noFill/>
            <a:ln w="9525">
              <a:noFill/>
              <a:miter lim="800000"/>
              <a:headEnd/>
              <a:tailEnd/>
            </a:ln>
            <a:effectLst/>
          </p:spPr>
        </p:pic>
      </p:grpSp>
      <p:grpSp>
        <p:nvGrpSpPr>
          <p:cNvPr id="112" name="Group 111">
            <a:extLst>
              <a:ext uri="{FF2B5EF4-FFF2-40B4-BE49-F238E27FC236}">
                <a16:creationId xmlns:a16="http://schemas.microsoft.com/office/drawing/2014/main" id="{C386817C-635F-4762-9ABD-47C508F86BA3}"/>
              </a:ext>
            </a:extLst>
          </p:cNvPr>
          <p:cNvGrpSpPr>
            <a:grpSpLocks noChangeAspect="1"/>
          </p:cNvGrpSpPr>
          <p:nvPr/>
        </p:nvGrpSpPr>
        <p:grpSpPr>
          <a:xfrm>
            <a:off x="1006519" y="3802808"/>
            <a:ext cx="2030355" cy="1828800"/>
            <a:chOff x="3376247" y="598828"/>
            <a:chExt cx="6046221" cy="5446008"/>
          </a:xfrm>
        </p:grpSpPr>
        <p:grpSp>
          <p:nvGrpSpPr>
            <p:cNvPr id="113" name="Group 112">
              <a:extLst>
                <a:ext uri="{FF2B5EF4-FFF2-40B4-BE49-F238E27FC236}">
                  <a16:creationId xmlns:a16="http://schemas.microsoft.com/office/drawing/2014/main" id="{F829ED77-24D0-4268-85A2-66D59DE2301F}"/>
                </a:ext>
              </a:extLst>
            </p:cNvPr>
            <p:cNvGrpSpPr>
              <a:grpSpLocks noChangeAspect="1"/>
            </p:cNvGrpSpPr>
            <p:nvPr/>
          </p:nvGrpSpPr>
          <p:grpSpPr>
            <a:xfrm>
              <a:off x="3376247" y="598828"/>
              <a:ext cx="6046221" cy="5446008"/>
              <a:chOff x="4232758" y="598896"/>
              <a:chExt cx="6046221" cy="5446008"/>
            </a:xfrm>
          </p:grpSpPr>
          <p:pic>
            <p:nvPicPr>
              <p:cNvPr id="115" name="Picture 114">
                <a:extLst>
                  <a:ext uri="{FF2B5EF4-FFF2-40B4-BE49-F238E27FC236}">
                    <a16:creationId xmlns:a16="http://schemas.microsoft.com/office/drawing/2014/main" id="{92A05876-A661-48CF-B290-686197508E7C}"/>
                  </a:ext>
                </a:extLst>
              </p:cNvPr>
              <p:cNvPicPr>
                <a:picLocks noChangeAspect="1"/>
              </p:cNvPicPr>
              <p:nvPr/>
            </p:nvPicPr>
            <p:blipFill>
              <a:blip r:embed="rId4" cstate="print"/>
              <a:srcRect l="11198" t="11072" r="10396" b="9517"/>
              <a:stretch>
                <a:fillRect/>
              </a:stretch>
            </p:blipFill>
            <p:spPr>
              <a:xfrm>
                <a:off x="4232758" y="598896"/>
                <a:ext cx="6046221" cy="5446008"/>
              </a:xfrm>
              <a:prstGeom prst="rect">
                <a:avLst/>
              </a:prstGeom>
            </p:spPr>
          </p:pic>
          <p:sp>
            <p:nvSpPr>
              <p:cNvPr id="116" name="Isosceles Triangle 115">
                <a:extLst>
                  <a:ext uri="{FF2B5EF4-FFF2-40B4-BE49-F238E27FC236}">
                    <a16:creationId xmlns:a16="http://schemas.microsoft.com/office/drawing/2014/main" id="{3CFE8173-0EFA-46FF-A375-B3D02FD917D2}"/>
                  </a:ext>
                </a:extLst>
              </p:cNvPr>
              <p:cNvSpPr/>
              <p:nvPr/>
            </p:nvSpPr>
            <p:spPr>
              <a:xfrm rot="1622188">
                <a:off x="5302764" y="1447054"/>
                <a:ext cx="274320" cy="274320"/>
              </a:xfrm>
              <a:prstGeom prst="triangle">
                <a:avLst/>
              </a:prstGeom>
              <a:solidFill>
                <a:srgbClr val="C00000"/>
              </a:solidFill>
              <a:ln w="15875"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ctangle 113">
              <a:extLst>
                <a:ext uri="{FF2B5EF4-FFF2-40B4-BE49-F238E27FC236}">
                  <a16:creationId xmlns:a16="http://schemas.microsoft.com/office/drawing/2014/main" id="{7591A86C-12C4-4983-88DC-A9C0E4A0EDD7}"/>
                </a:ext>
              </a:extLst>
            </p:cNvPr>
            <p:cNvSpPr/>
            <p:nvPr/>
          </p:nvSpPr>
          <p:spPr>
            <a:xfrm>
              <a:off x="6804434" y="3093232"/>
              <a:ext cx="457200" cy="45720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ABFA71F5-8C03-4E0B-B5D2-9E53D7B68E8E}"/>
              </a:ext>
            </a:extLst>
          </p:cNvPr>
          <p:cNvGrpSpPr>
            <a:grpSpLocks noChangeAspect="1"/>
          </p:cNvGrpSpPr>
          <p:nvPr/>
        </p:nvGrpSpPr>
        <p:grpSpPr>
          <a:xfrm>
            <a:off x="1009449" y="1869518"/>
            <a:ext cx="2027170" cy="1828800"/>
            <a:chOff x="-2660411" y="598896"/>
            <a:chExt cx="6036658" cy="5445940"/>
          </a:xfrm>
        </p:grpSpPr>
        <p:grpSp>
          <p:nvGrpSpPr>
            <p:cNvPr id="118" name="Group 117">
              <a:extLst>
                <a:ext uri="{FF2B5EF4-FFF2-40B4-BE49-F238E27FC236}">
                  <a16:creationId xmlns:a16="http://schemas.microsoft.com/office/drawing/2014/main" id="{7A28D446-B648-4F4B-91AC-3925A14164E5}"/>
                </a:ext>
              </a:extLst>
            </p:cNvPr>
            <p:cNvGrpSpPr>
              <a:grpSpLocks noChangeAspect="1"/>
            </p:cNvGrpSpPr>
            <p:nvPr/>
          </p:nvGrpSpPr>
          <p:grpSpPr>
            <a:xfrm>
              <a:off x="-2660411" y="598896"/>
              <a:ext cx="6036658" cy="5445940"/>
              <a:chOff x="-2660411" y="598896"/>
              <a:chExt cx="6036658" cy="5445940"/>
            </a:xfrm>
          </p:grpSpPr>
          <p:pic>
            <p:nvPicPr>
              <p:cNvPr id="120" name="Picture 119">
                <a:extLst>
                  <a:ext uri="{FF2B5EF4-FFF2-40B4-BE49-F238E27FC236}">
                    <a16:creationId xmlns:a16="http://schemas.microsoft.com/office/drawing/2014/main" id="{02E93B48-BC1D-44E6-A3FB-78FA842CBF2A}"/>
                  </a:ext>
                </a:extLst>
              </p:cNvPr>
              <p:cNvPicPr>
                <a:picLocks noChangeAspect="1"/>
              </p:cNvPicPr>
              <p:nvPr/>
            </p:nvPicPr>
            <p:blipFill rotWithShape="1">
              <a:blip r:embed="rId5" cstate="print"/>
              <a:srcRect l="11212" t="11072" r="10409" b="9517"/>
              <a:stretch/>
            </p:blipFill>
            <p:spPr>
              <a:xfrm>
                <a:off x="-2660411" y="598896"/>
                <a:ext cx="6036658" cy="5445940"/>
              </a:xfrm>
              <a:prstGeom prst="rect">
                <a:avLst/>
              </a:prstGeom>
            </p:spPr>
          </p:pic>
          <p:sp>
            <p:nvSpPr>
              <p:cNvPr id="121" name="Isosceles Triangle 120">
                <a:extLst>
                  <a:ext uri="{FF2B5EF4-FFF2-40B4-BE49-F238E27FC236}">
                    <a16:creationId xmlns:a16="http://schemas.microsoft.com/office/drawing/2014/main" id="{759006B0-54C0-4FBC-A8DB-DF1B8DDBA3B7}"/>
                  </a:ext>
                </a:extLst>
              </p:cNvPr>
              <p:cNvSpPr/>
              <p:nvPr/>
            </p:nvSpPr>
            <p:spPr>
              <a:xfrm rot="1622188">
                <a:off x="-1590406" y="1434459"/>
                <a:ext cx="274320" cy="274320"/>
              </a:xfrm>
              <a:prstGeom prst="triangle">
                <a:avLst/>
              </a:prstGeom>
              <a:solidFill>
                <a:schemeClr val="bg1"/>
              </a:solidFill>
              <a:ln w="15875"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a:extLst>
                <a:ext uri="{FF2B5EF4-FFF2-40B4-BE49-F238E27FC236}">
                  <a16:creationId xmlns:a16="http://schemas.microsoft.com/office/drawing/2014/main" id="{D6EF1BEF-9A8A-4AAA-8926-D1F238DCFE5B}"/>
                </a:ext>
              </a:extLst>
            </p:cNvPr>
            <p:cNvSpPr/>
            <p:nvPr/>
          </p:nvSpPr>
          <p:spPr>
            <a:xfrm>
              <a:off x="-1333402" y="1304409"/>
              <a:ext cx="457200" cy="45720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B03CC8F8-1B50-4EE3-A993-48EA4D4B65D2}"/>
              </a:ext>
            </a:extLst>
          </p:cNvPr>
          <p:cNvGrpSpPr/>
          <p:nvPr/>
        </p:nvGrpSpPr>
        <p:grpSpPr>
          <a:xfrm>
            <a:off x="2842309" y="3048443"/>
            <a:ext cx="927337" cy="1348004"/>
            <a:chOff x="7053864" y="3160624"/>
            <a:chExt cx="927337" cy="1348004"/>
          </a:xfrm>
        </p:grpSpPr>
        <p:pic>
          <p:nvPicPr>
            <p:cNvPr id="123" name="Picture 122">
              <a:extLst>
                <a:ext uri="{FF2B5EF4-FFF2-40B4-BE49-F238E27FC236}">
                  <a16:creationId xmlns:a16="http://schemas.microsoft.com/office/drawing/2014/main" id="{0C6B1B62-D4EC-473E-B625-AE1A729CB8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4781" t="12688" r="10781" b="43536"/>
            <a:stretch/>
          </p:blipFill>
          <p:spPr>
            <a:xfrm flipH="1">
              <a:off x="7316722" y="3247355"/>
              <a:ext cx="133458" cy="1170108"/>
            </a:xfrm>
            <a:prstGeom prst="rect">
              <a:avLst/>
            </a:prstGeom>
          </p:spPr>
        </p:pic>
        <p:sp>
          <p:nvSpPr>
            <p:cNvPr id="124" name="TextBox 123">
              <a:extLst>
                <a:ext uri="{FF2B5EF4-FFF2-40B4-BE49-F238E27FC236}">
                  <a16:creationId xmlns:a16="http://schemas.microsoft.com/office/drawing/2014/main" id="{5CFD0942-8165-49BA-B380-CBA4FB293767}"/>
                </a:ext>
              </a:extLst>
            </p:cNvPr>
            <p:cNvSpPr txBox="1"/>
            <p:nvPr/>
          </p:nvSpPr>
          <p:spPr>
            <a:xfrm>
              <a:off x="7053864" y="3160624"/>
              <a:ext cx="90711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8</a:t>
              </a:r>
              <a:endParaRPr kumimoji="0" lang="en-US" sz="1000" b="0" u="none" strike="noStrike" kern="0" cap="none" spc="0" normalizeH="0" baseline="0" noProof="0" dirty="0">
                <a:ln>
                  <a:noFill/>
                </a:ln>
                <a:solidFill>
                  <a:schemeClr val="tx1"/>
                </a:solidFill>
                <a:effectLst/>
                <a:uLnTx/>
                <a:uFillTx/>
                <a:latin typeface="+mn-lt"/>
              </a:endParaRPr>
            </a:p>
          </p:txBody>
        </p:sp>
        <p:sp>
          <p:nvSpPr>
            <p:cNvPr id="125" name="TextBox 124">
              <a:extLst>
                <a:ext uri="{FF2B5EF4-FFF2-40B4-BE49-F238E27FC236}">
                  <a16:creationId xmlns:a16="http://schemas.microsoft.com/office/drawing/2014/main" id="{378A5E26-5809-46AB-B842-36FFA69A8353}"/>
                </a:ext>
              </a:extLst>
            </p:cNvPr>
            <p:cNvSpPr txBox="1"/>
            <p:nvPr/>
          </p:nvSpPr>
          <p:spPr>
            <a:xfrm>
              <a:off x="7074089" y="4262407"/>
              <a:ext cx="90711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-8</a:t>
              </a:r>
              <a:endParaRPr kumimoji="0" lang="en-US" sz="1000" b="0" u="none" strike="noStrike" kern="0" cap="none" spc="0" normalizeH="0" baseline="0" noProof="0" dirty="0">
                <a:ln>
                  <a:noFill/>
                </a:ln>
                <a:solidFill>
                  <a:schemeClr val="tx1"/>
                </a:solidFill>
                <a:effectLst/>
                <a:uLnTx/>
                <a:uFillTx/>
                <a:latin typeface="+mn-lt"/>
              </a:endParaRPr>
            </a:p>
          </p:txBody>
        </p:sp>
      </p:grpSp>
      <p:sp>
        <p:nvSpPr>
          <p:cNvPr id="126" name="TextBox 125">
            <a:extLst>
              <a:ext uri="{FF2B5EF4-FFF2-40B4-BE49-F238E27FC236}">
                <a16:creationId xmlns:a16="http://schemas.microsoft.com/office/drawing/2014/main" id="{83058EEF-ED07-457D-922A-D0D2FD9FD033}"/>
              </a:ext>
            </a:extLst>
          </p:cNvPr>
          <p:cNvSpPr txBox="1"/>
          <p:nvPr/>
        </p:nvSpPr>
        <p:spPr>
          <a:xfrm>
            <a:off x="3151148" y="3649708"/>
            <a:ext cx="553357" cy="246221"/>
          </a:xfrm>
          <a:prstGeom prst="rect">
            <a:avLst/>
          </a:prstGeom>
          <a:noFill/>
        </p:spPr>
        <p:txBody>
          <a:bodyPr wrap="none" rtlCol="0">
            <a:spAutoFit/>
          </a:bodyPr>
          <a:lstStyle/>
          <a:p>
            <a:r>
              <a:rPr lang="en-US" sz="1000" i="1" dirty="0" err="1">
                <a:solidFill>
                  <a:schemeClr val="tx1"/>
                </a:solidFill>
                <a:latin typeface="Symbol" panose="05050102010706020507" pitchFamily="18" charset="2"/>
              </a:rPr>
              <a:t>z</a:t>
            </a:r>
            <a:r>
              <a:rPr lang="en-US" sz="1000" i="1" dirty="0" err="1">
                <a:solidFill>
                  <a:schemeClr val="tx1"/>
                </a:solidFill>
                <a:latin typeface="+mn-lt"/>
              </a:rPr>
              <a:t>∙H</a:t>
            </a:r>
            <a:r>
              <a:rPr lang="en-US" sz="1000" i="1" dirty="0">
                <a:solidFill>
                  <a:schemeClr val="tx1"/>
                </a:solidFill>
                <a:latin typeface="+mn-lt"/>
              </a:rPr>
              <a:t>/</a:t>
            </a:r>
            <a:r>
              <a:rPr lang="en-US" sz="1000" i="1" dirty="0" err="1">
                <a:solidFill>
                  <a:schemeClr val="tx1"/>
                </a:solidFill>
                <a:latin typeface="+mn-lt"/>
              </a:rPr>
              <a:t>U</a:t>
            </a:r>
            <a:r>
              <a:rPr lang="en-US" sz="1000" i="1" baseline="-25000" dirty="0" err="1">
                <a:solidFill>
                  <a:schemeClr val="tx1"/>
                </a:solidFill>
                <a:latin typeface="+mn-lt"/>
              </a:rPr>
              <a:t>o</a:t>
            </a:r>
            <a:endParaRPr lang="en-US" sz="1000" baseline="-25000" dirty="0">
              <a:solidFill>
                <a:schemeClr val="tx1"/>
              </a:solidFill>
              <a:latin typeface="+mn-lt"/>
            </a:endParaRPr>
          </a:p>
        </p:txBody>
      </p:sp>
      <p:sp>
        <p:nvSpPr>
          <p:cNvPr id="130" name="TextBox 129">
            <a:extLst>
              <a:ext uri="{FF2B5EF4-FFF2-40B4-BE49-F238E27FC236}">
                <a16:creationId xmlns:a16="http://schemas.microsoft.com/office/drawing/2014/main" id="{AEE260F1-F09D-4673-B158-69BE2620ADFE}"/>
              </a:ext>
            </a:extLst>
          </p:cNvPr>
          <p:cNvSpPr txBox="1"/>
          <p:nvPr/>
        </p:nvSpPr>
        <p:spPr>
          <a:xfrm>
            <a:off x="2126771" y="5640144"/>
            <a:ext cx="338554" cy="21544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rPr>
              <a:t>x/H</a:t>
            </a:r>
            <a:endParaRPr kumimoji="0" lang="en-US" sz="800" b="0" u="none" strike="noStrike" kern="0" cap="none" spc="0" normalizeH="0" baseline="0" noProof="0" dirty="0">
              <a:ln>
                <a:noFill/>
              </a:ln>
              <a:solidFill>
                <a:schemeClr val="tx1"/>
              </a:solidFill>
              <a:effectLst/>
              <a:uLnTx/>
              <a:uFillTx/>
              <a:latin typeface="+mn-lt"/>
            </a:endParaRPr>
          </a:p>
        </p:txBody>
      </p:sp>
      <p:sp>
        <p:nvSpPr>
          <p:cNvPr id="131" name="TextBox 130">
            <a:extLst>
              <a:ext uri="{FF2B5EF4-FFF2-40B4-BE49-F238E27FC236}">
                <a16:creationId xmlns:a16="http://schemas.microsoft.com/office/drawing/2014/main" id="{F66C0610-F2BD-4F6F-8361-EC7CA5510353}"/>
              </a:ext>
            </a:extLst>
          </p:cNvPr>
          <p:cNvSpPr txBox="1"/>
          <p:nvPr/>
        </p:nvSpPr>
        <p:spPr>
          <a:xfrm>
            <a:off x="1705673" y="5581152"/>
            <a:ext cx="242374" cy="21544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rPr>
              <a:t>2</a:t>
            </a:r>
            <a:endParaRPr kumimoji="0" lang="en-US" sz="800" b="0" u="none" strike="noStrike" kern="0" cap="none" spc="0" normalizeH="0" baseline="0" noProof="0" dirty="0">
              <a:ln>
                <a:noFill/>
              </a:ln>
              <a:solidFill>
                <a:schemeClr val="tx1"/>
              </a:solidFill>
              <a:effectLst/>
              <a:uLnTx/>
              <a:uFillTx/>
              <a:latin typeface="+mn-lt"/>
            </a:endParaRPr>
          </a:p>
        </p:txBody>
      </p:sp>
      <p:sp>
        <p:nvSpPr>
          <p:cNvPr id="132" name="TextBox 131">
            <a:extLst>
              <a:ext uri="{FF2B5EF4-FFF2-40B4-BE49-F238E27FC236}">
                <a16:creationId xmlns:a16="http://schemas.microsoft.com/office/drawing/2014/main" id="{E05C36F9-758B-4BED-AF5B-1B7F4090EEEF}"/>
              </a:ext>
            </a:extLst>
          </p:cNvPr>
          <p:cNvSpPr txBox="1"/>
          <p:nvPr/>
        </p:nvSpPr>
        <p:spPr>
          <a:xfrm>
            <a:off x="2660834" y="5593393"/>
            <a:ext cx="242374" cy="21544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rPr>
              <a:t>3</a:t>
            </a:r>
            <a:endParaRPr kumimoji="0" lang="en-US" sz="800" b="0" u="none" strike="noStrike" kern="0" cap="none" spc="0" normalizeH="0" baseline="0" noProof="0" dirty="0">
              <a:ln>
                <a:noFill/>
              </a:ln>
              <a:solidFill>
                <a:schemeClr val="tx1"/>
              </a:solidFill>
              <a:effectLst/>
              <a:uLnTx/>
              <a:uFillTx/>
              <a:latin typeface="+mn-lt"/>
            </a:endParaRPr>
          </a:p>
        </p:txBody>
      </p:sp>
      <p:sp>
        <p:nvSpPr>
          <p:cNvPr id="133" name="TextBox 132">
            <a:extLst>
              <a:ext uri="{FF2B5EF4-FFF2-40B4-BE49-F238E27FC236}">
                <a16:creationId xmlns:a16="http://schemas.microsoft.com/office/drawing/2014/main" id="{9B0F017B-B104-48A6-870D-FF2A51D1948E}"/>
              </a:ext>
            </a:extLst>
          </p:cNvPr>
          <p:cNvSpPr txBox="1"/>
          <p:nvPr/>
        </p:nvSpPr>
        <p:spPr>
          <a:xfrm>
            <a:off x="636547" y="2151274"/>
            <a:ext cx="357791" cy="2308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rPr>
              <a:t>y/H</a:t>
            </a:r>
            <a:endParaRPr kumimoji="0" lang="en-US" sz="900" b="0" u="none" strike="noStrike" kern="0" cap="none" spc="0" normalizeH="0" baseline="0" noProof="0" dirty="0">
              <a:ln>
                <a:noFill/>
              </a:ln>
              <a:solidFill>
                <a:schemeClr val="tx1"/>
              </a:solidFill>
              <a:effectLst/>
              <a:uLnTx/>
              <a:uFillTx/>
              <a:latin typeface="+mn-lt"/>
            </a:endParaRPr>
          </a:p>
        </p:txBody>
      </p:sp>
      <p:sp>
        <p:nvSpPr>
          <p:cNvPr id="134" name="TextBox 133">
            <a:extLst>
              <a:ext uri="{FF2B5EF4-FFF2-40B4-BE49-F238E27FC236}">
                <a16:creationId xmlns:a16="http://schemas.microsoft.com/office/drawing/2014/main" id="{593895E9-45F8-4579-80C9-427B14765D98}"/>
              </a:ext>
            </a:extLst>
          </p:cNvPr>
          <p:cNvSpPr txBox="1"/>
          <p:nvPr/>
        </p:nvSpPr>
        <p:spPr>
          <a:xfrm>
            <a:off x="717429" y="2591914"/>
            <a:ext cx="4572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rPr>
              <a:t>-1</a:t>
            </a:r>
            <a:endParaRPr kumimoji="0" lang="en-US" sz="800" b="0" u="none" strike="noStrike" kern="0" cap="none" spc="0" normalizeH="0" baseline="0" noProof="0" dirty="0">
              <a:ln>
                <a:noFill/>
              </a:ln>
              <a:solidFill>
                <a:schemeClr val="tx1"/>
              </a:solidFill>
              <a:effectLst/>
              <a:uLnTx/>
              <a:uFillTx/>
              <a:latin typeface="+mn-lt"/>
            </a:endParaRPr>
          </a:p>
        </p:txBody>
      </p:sp>
      <p:sp>
        <p:nvSpPr>
          <p:cNvPr id="135" name="TextBox 134">
            <a:extLst>
              <a:ext uri="{FF2B5EF4-FFF2-40B4-BE49-F238E27FC236}">
                <a16:creationId xmlns:a16="http://schemas.microsoft.com/office/drawing/2014/main" id="{7C3DC12F-F661-4933-A0FA-996B7EC0C45F}"/>
              </a:ext>
            </a:extLst>
          </p:cNvPr>
          <p:cNvSpPr txBox="1"/>
          <p:nvPr/>
        </p:nvSpPr>
        <p:spPr>
          <a:xfrm>
            <a:off x="808010" y="3553203"/>
            <a:ext cx="276037" cy="21544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rPr>
              <a:t>-2</a:t>
            </a:r>
            <a:endParaRPr kumimoji="0" lang="en-US" sz="800" b="0" u="none" strike="noStrike" kern="0" cap="none" spc="0" normalizeH="0" baseline="0" noProof="0" dirty="0">
              <a:ln>
                <a:noFill/>
              </a:ln>
              <a:solidFill>
                <a:schemeClr val="tx1"/>
              </a:solidFill>
              <a:effectLst/>
              <a:uLnTx/>
              <a:uFillTx/>
              <a:latin typeface="+mn-lt"/>
            </a:endParaRPr>
          </a:p>
        </p:txBody>
      </p:sp>
      <p:sp>
        <p:nvSpPr>
          <p:cNvPr id="138" name="TextBox 137">
            <a:extLst>
              <a:ext uri="{FF2B5EF4-FFF2-40B4-BE49-F238E27FC236}">
                <a16:creationId xmlns:a16="http://schemas.microsoft.com/office/drawing/2014/main" id="{5842D204-D135-4C9F-92AD-18D1659E7AEC}"/>
              </a:ext>
            </a:extLst>
          </p:cNvPr>
          <p:cNvSpPr txBox="1"/>
          <p:nvPr/>
        </p:nvSpPr>
        <p:spPr>
          <a:xfrm>
            <a:off x="635018" y="4070320"/>
            <a:ext cx="357791" cy="2308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rPr>
              <a:t>y/H</a:t>
            </a:r>
            <a:endParaRPr kumimoji="0" lang="en-US" sz="900" b="0" u="none" strike="noStrike" kern="0" cap="none" spc="0" normalizeH="0" baseline="0" noProof="0" dirty="0">
              <a:ln>
                <a:noFill/>
              </a:ln>
              <a:solidFill>
                <a:schemeClr val="tx1"/>
              </a:solidFill>
              <a:effectLst/>
              <a:uLnTx/>
              <a:uFillTx/>
              <a:latin typeface="+mn-lt"/>
            </a:endParaRPr>
          </a:p>
        </p:txBody>
      </p:sp>
      <p:sp>
        <p:nvSpPr>
          <p:cNvPr id="139" name="TextBox 138">
            <a:extLst>
              <a:ext uri="{FF2B5EF4-FFF2-40B4-BE49-F238E27FC236}">
                <a16:creationId xmlns:a16="http://schemas.microsoft.com/office/drawing/2014/main" id="{DB3809AC-61CB-4508-8D0A-8B849E862595}"/>
              </a:ext>
            </a:extLst>
          </p:cNvPr>
          <p:cNvSpPr txBox="1"/>
          <p:nvPr/>
        </p:nvSpPr>
        <p:spPr>
          <a:xfrm>
            <a:off x="715900" y="4510960"/>
            <a:ext cx="4572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rPr>
              <a:t>-1</a:t>
            </a:r>
            <a:endParaRPr kumimoji="0" lang="en-US" sz="800" b="0" u="none" strike="noStrike" kern="0" cap="none" spc="0" normalizeH="0" baseline="0" noProof="0" dirty="0">
              <a:ln>
                <a:noFill/>
              </a:ln>
              <a:solidFill>
                <a:schemeClr val="tx1"/>
              </a:solidFill>
              <a:effectLst/>
              <a:uLnTx/>
              <a:uFillTx/>
              <a:latin typeface="+mn-lt"/>
            </a:endParaRPr>
          </a:p>
        </p:txBody>
      </p:sp>
      <p:sp>
        <p:nvSpPr>
          <p:cNvPr id="140" name="TextBox 139">
            <a:extLst>
              <a:ext uri="{FF2B5EF4-FFF2-40B4-BE49-F238E27FC236}">
                <a16:creationId xmlns:a16="http://schemas.microsoft.com/office/drawing/2014/main" id="{0E64B502-6B63-4FD6-A8A4-F270BD59F697}"/>
              </a:ext>
            </a:extLst>
          </p:cNvPr>
          <p:cNvSpPr txBox="1"/>
          <p:nvPr/>
        </p:nvSpPr>
        <p:spPr>
          <a:xfrm>
            <a:off x="806481" y="5472249"/>
            <a:ext cx="276037" cy="21544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rPr>
              <a:t>-2</a:t>
            </a:r>
            <a:endParaRPr kumimoji="0" lang="en-US" sz="800" b="0" u="none" strike="noStrike" kern="0" cap="none" spc="0" normalizeH="0" baseline="0" noProof="0" dirty="0">
              <a:ln>
                <a:noFill/>
              </a:ln>
              <a:solidFill>
                <a:schemeClr val="tx1"/>
              </a:solidFill>
              <a:effectLst/>
              <a:uLnTx/>
              <a:uFillTx/>
              <a:latin typeface="+mn-lt"/>
            </a:endParaRPr>
          </a:p>
        </p:txBody>
      </p:sp>
      <p:sp>
        <p:nvSpPr>
          <p:cNvPr id="6" name="Text Box 33"/>
          <p:cNvSpPr txBox="1">
            <a:spLocks noChangeArrowheads="1"/>
          </p:cNvSpPr>
          <p:nvPr/>
        </p:nvSpPr>
        <p:spPr bwMode="auto">
          <a:xfrm>
            <a:off x="1139770" y="3304195"/>
            <a:ext cx="742950" cy="276999"/>
          </a:xfrm>
          <a:prstGeom prst="rect">
            <a:avLst/>
          </a:prstGeom>
          <a:solidFill>
            <a:schemeClr val="accent1">
              <a:lumMod val="20000"/>
              <a:lumOff val="80000"/>
            </a:schemeClr>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200" i="1" kern="0" dirty="0" err="1">
                <a:solidFill>
                  <a:srgbClr val="0B00A0"/>
                </a:solidFill>
                <a:latin typeface="Arial"/>
              </a:rPr>
              <a:t>C</a:t>
            </a:r>
            <a:r>
              <a:rPr lang="en-US" sz="1200" kern="0" baseline="-25000" dirty="0" err="1">
                <a:solidFill>
                  <a:srgbClr val="0B00A0"/>
                </a:solidFill>
                <a:latin typeface="Arial"/>
              </a:rPr>
              <a:t>q</a:t>
            </a:r>
            <a:r>
              <a:rPr lang="en-US" sz="1200" kern="0" dirty="0">
                <a:solidFill>
                  <a:srgbClr val="0B00A0"/>
                </a:solidFill>
                <a:latin typeface="Arial"/>
              </a:rPr>
              <a:t> = 0</a:t>
            </a:r>
          </a:p>
        </p:txBody>
      </p:sp>
      <p:sp>
        <p:nvSpPr>
          <p:cNvPr id="32" name="Text Box 33"/>
          <p:cNvSpPr txBox="1">
            <a:spLocks noChangeArrowheads="1"/>
          </p:cNvSpPr>
          <p:nvPr/>
        </p:nvSpPr>
        <p:spPr bwMode="auto">
          <a:xfrm>
            <a:off x="1093806" y="5234548"/>
            <a:ext cx="895350" cy="276999"/>
          </a:xfrm>
          <a:prstGeom prst="rect">
            <a:avLst/>
          </a:prstGeom>
          <a:solidFill>
            <a:schemeClr val="accent1">
              <a:lumMod val="20000"/>
              <a:lumOff val="80000"/>
            </a:schemeClr>
          </a:solidFill>
          <a:ln w="9525">
            <a:noFill/>
            <a:miter lim="800000"/>
            <a:headEnd/>
            <a:tailEnd/>
          </a:ln>
        </p:spPr>
        <p:txBody>
          <a:bodyPr wrap="square">
            <a:spAutoFit/>
          </a:bodyPr>
          <a:lstStyle/>
          <a:p>
            <a:pPr algn="ctr" eaLnBrk="0" fontAlgn="auto" hangingPunct="0">
              <a:spcBef>
                <a:spcPts val="0"/>
              </a:spcBef>
              <a:spcAft>
                <a:spcPts val="0"/>
              </a:spcAft>
              <a:defRPr/>
            </a:pPr>
            <a:r>
              <a:rPr lang="en-US" sz="1200" i="1" kern="0" dirty="0" err="1">
                <a:latin typeface="Arial"/>
              </a:rPr>
              <a:t>C</a:t>
            </a:r>
            <a:r>
              <a:rPr lang="en-US" sz="1200" kern="0" baseline="-25000" dirty="0" err="1">
                <a:latin typeface="Arial"/>
              </a:rPr>
              <a:t>q</a:t>
            </a:r>
            <a:r>
              <a:rPr lang="en-US" sz="1200" kern="0" dirty="0">
                <a:latin typeface="Arial"/>
              </a:rPr>
              <a:t> = 0.8%</a:t>
            </a:r>
            <a:endParaRPr lang="en-US" sz="1200" kern="0" dirty="0">
              <a:solidFill>
                <a:srgbClr val="0B00A0"/>
              </a:solidFill>
              <a:latin typeface="Arial"/>
            </a:endParaRPr>
          </a:p>
        </p:txBody>
      </p:sp>
      <p:sp>
        <p:nvSpPr>
          <p:cNvPr id="127" name="Right Arrow 78">
            <a:extLst>
              <a:ext uri="{FF2B5EF4-FFF2-40B4-BE49-F238E27FC236}">
                <a16:creationId xmlns:a16="http://schemas.microsoft.com/office/drawing/2014/main" id="{566E89D4-64A6-49C7-9203-BDF39A4DDC8E}"/>
              </a:ext>
            </a:extLst>
          </p:cNvPr>
          <p:cNvSpPr/>
          <p:nvPr/>
        </p:nvSpPr>
        <p:spPr bwMode="auto">
          <a:xfrm>
            <a:off x="3499229" y="2660767"/>
            <a:ext cx="685800" cy="274320"/>
          </a:xfrm>
          <a:prstGeom prst="rightArrow">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8" name="Right Arrow 98">
            <a:extLst>
              <a:ext uri="{FF2B5EF4-FFF2-40B4-BE49-F238E27FC236}">
                <a16:creationId xmlns:a16="http://schemas.microsoft.com/office/drawing/2014/main" id="{1A0AFBCF-7ED8-4EDD-B684-6B4A689E39A2}"/>
              </a:ext>
            </a:extLst>
          </p:cNvPr>
          <p:cNvSpPr/>
          <p:nvPr/>
        </p:nvSpPr>
        <p:spPr bwMode="auto">
          <a:xfrm>
            <a:off x="3499229" y="4632153"/>
            <a:ext cx="685800" cy="274320"/>
          </a:xfrm>
          <a:prstGeom prst="rightArrow">
            <a:avLst/>
          </a:prstGeom>
          <a:solidFill>
            <a:srgbClr val="C00000">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grpSp>
        <p:nvGrpSpPr>
          <p:cNvPr id="5" name="Group 4">
            <a:extLst>
              <a:ext uri="{FF2B5EF4-FFF2-40B4-BE49-F238E27FC236}">
                <a16:creationId xmlns:a16="http://schemas.microsoft.com/office/drawing/2014/main" id="{42B671AC-040B-41A1-AF58-382B75C464C4}"/>
              </a:ext>
            </a:extLst>
          </p:cNvPr>
          <p:cNvGrpSpPr/>
          <p:nvPr/>
        </p:nvGrpSpPr>
        <p:grpSpPr>
          <a:xfrm>
            <a:off x="4326460" y="1425012"/>
            <a:ext cx="4595874" cy="4229491"/>
            <a:chOff x="4326460" y="1425012"/>
            <a:chExt cx="4595874" cy="4229491"/>
          </a:xfrm>
        </p:grpSpPr>
        <p:pic>
          <p:nvPicPr>
            <p:cNvPr id="55"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l="14024" t="8746" r="23584" b="11885"/>
            <a:stretch>
              <a:fillRect/>
            </a:stretch>
          </p:blipFill>
          <p:spPr bwMode="auto">
            <a:xfrm>
              <a:off x="4935669" y="3944718"/>
              <a:ext cx="143762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l="14024" t="8746" r="23584" b="11885"/>
            <a:stretch>
              <a:fillRect/>
            </a:stretch>
          </p:blipFill>
          <p:spPr bwMode="auto">
            <a:xfrm>
              <a:off x="6754915" y="3947869"/>
              <a:ext cx="143762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l="14024" t="8746" r="23584" b="11885"/>
            <a:stretch>
              <a:fillRect/>
            </a:stretch>
          </p:blipFill>
          <p:spPr bwMode="auto">
            <a:xfrm>
              <a:off x="6744130" y="2091062"/>
              <a:ext cx="143762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l="14024" t="8746" r="23584" b="11885"/>
            <a:stretch>
              <a:fillRect/>
            </a:stretch>
          </p:blipFill>
          <p:spPr bwMode="auto">
            <a:xfrm>
              <a:off x="4914429" y="2096016"/>
              <a:ext cx="143762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98555" y="3457738"/>
              <a:ext cx="366477" cy="215444"/>
            </a:xfrm>
            <a:prstGeom prst="rect">
              <a:avLst/>
            </a:prstGeom>
            <a:noFill/>
          </p:spPr>
          <p:txBody>
            <a:bodyPr wrap="square" rtlCol="0">
              <a:spAutoFit/>
            </a:bodyPr>
            <a:lstStyle/>
            <a:p>
              <a:pPr algn="ctr"/>
              <a:r>
                <a:rPr lang="en-US" sz="800" dirty="0">
                  <a:solidFill>
                    <a:srgbClr val="000000"/>
                  </a:solidFill>
                  <a:latin typeface="Arial" charset="0"/>
                  <a:cs typeface="+mn-cs"/>
                </a:rPr>
                <a:t>2.0</a:t>
              </a:r>
            </a:p>
          </p:txBody>
        </p:sp>
        <p:sp>
          <p:nvSpPr>
            <p:cNvPr id="10" name="TextBox 9"/>
            <p:cNvSpPr txBox="1"/>
            <p:nvPr/>
          </p:nvSpPr>
          <p:spPr>
            <a:xfrm>
              <a:off x="5431883" y="3457738"/>
              <a:ext cx="366477" cy="215444"/>
            </a:xfrm>
            <a:prstGeom prst="rect">
              <a:avLst/>
            </a:prstGeom>
            <a:noFill/>
          </p:spPr>
          <p:txBody>
            <a:bodyPr wrap="square" rtlCol="0">
              <a:spAutoFit/>
            </a:bodyPr>
            <a:lstStyle/>
            <a:p>
              <a:pPr algn="ctr"/>
              <a:r>
                <a:rPr lang="en-US" sz="800" dirty="0">
                  <a:solidFill>
                    <a:srgbClr val="000000"/>
                  </a:solidFill>
                  <a:latin typeface="Arial" charset="0"/>
                  <a:cs typeface="+mn-cs"/>
                </a:rPr>
                <a:t>1.8</a:t>
              </a:r>
            </a:p>
          </p:txBody>
        </p:sp>
        <p:sp>
          <p:nvSpPr>
            <p:cNvPr id="11" name="TextBox 10"/>
            <p:cNvSpPr txBox="1"/>
            <p:nvPr/>
          </p:nvSpPr>
          <p:spPr>
            <a:xfrm>
              <a:off x="5123051" y="3457738"/>
              <a:ext cx="366477" cy="215444"/>
            </a:xfrm>
            <a:prstGeom prst="rect">
              <a:avLst/>
            </a:prstGeom>
            <a:noFill/>
          </p:spPr>
          <p:txBody>
            <a:bodyPr wrap="square" rtlCol="0">
              <a:spAutoFit/>
            </a:bodyPr>
            <a:lstStyle/>
            <a:p>
              <a:pPr algn="ctr"/>
              <a:r>
                <a:rPr lang="en-US" sz="800" dirty="0">
                  <a:solidFill>
                    <a:srgbClr val="000000"/>
                  </a:solidFill>
                  <a:latin typeface="Arial" charset="0"/>
                  <a:cs typeface="+mn-cs"/>
                </a:rPr>
                <a:t>1.6</a:t>
              </a:r>
            </a:p>
          </p:txBody>
        </p:sp>
        <p:sp>
          <p:nvSpPr>
            <p:cNvPr id="12" name="TextBox 11"/>
            <p:cNvSpPr txBox="1"/>
            <p:nvPr/>
          </p:nvSpPr>
          <p:spPr>
            <a:xfrm>
              <a:off x="4809654" y="3457738"/>
              <a:ext cx="366477" cy="215444"/>
            </a:xfrm>
            <a:prstGeom prst="rect">
              <a:avLst/>
            </a:prstGeom>
            <a:noFill/>
          </p:spPr>
          <p:txBody>
            <a:bodyPr wrap="square" rtlCol="0">
              <a:spAutoFit/>
            </a:bodyPr>
            <a:lstStyle/>
            <a:p>
              <a:pPr algn="ctr"/>
              <a:r>
                <a:rPr lang="en-US" sz="800" dirty="0">
                  <a:solidFill>
                    <a:srgbClr val="000000"/>
                  </a:solidFill>
                  <a:latin typeface="Arial" charset="0"/>
                  <a:cs typeface="+mn-cs"/>
                </a:rPr>
                <a:t>1.4</a:t>
              </a:r>
            </a:p>
          </p:txBody>
        </p:sp>
        <p:sp>
          <p:nvSpPr>
            <p:cNvPr id="13" name="TextBox 12"/>
            <p:cNvSpPr txBox="1"/>
            <p:nvPr/>
          </p:nvSpPr>
          <p:spPr>
            <a:xfrm>
              <a:off x="6657563" y="3456983"/>
              <a:ext cx="457200" cy="338554"/>
            </a:xfrm>
            <a:prstGeom prst="rect">
              <a:avLst/>
            </a:prstGeom>
            <a:noFill/>
          </p:spPr>
          <p:txBody>
            <a:bodyPr wrap="square" rtlCol="0">
              <a:spAutoFit/>
            </a:bodyPr>
            <a:lstStyle/>
            <a:p>
              <a:r>
                <a:rPr lang="en-US" sz="800" dirty="0">
                  <a:solidFill>
                    <a:schemeClr val="tx1"/>
                  </a:solidFill>
                  <a:latin typeface="+mn-lt"/>
                </a:rPr>
                <a:t>1.44</a:t>
              </a:r>
            </a:p>
          </p:txBody>
        </p:sp>
        <p:sp>
          <p:nvSpPr>
            <p:cNvPr id="14" name="TextBox 13"/>
            <p:cNvSpPr txBox="1"/>
            <p:nvPr/>
          </p:nvSpPr>
          <p:spPr>
            <a:xfrm>
              <a:off x="7007408" y="3456983"/>
              <a:ext cx="457200" cy="338554"/>
            </a:xfrm>
            <a:prstGeom prst="rect">
              <a:avLst/>
            </a:prstGeom>
            <a:noFill/>
          </p:spPr>
          <p:txBody>
            <a:bodyPr wrap="square" rtlCol="0">
              <a:spAutoFit/>
            </a:bodyPr>
            <a:lstStyle/>
            <a:p>
              <a:r>
                <a:rPr lang="en-US" sz="800" dirty="0">
                  <a:solidFill>
                    <a:schemeClr val="tx1"/>
                  </a:solidFill>
                  <a:latin typeface="+mn-lt"/>
                </a:rPr>
                <a:t>1.50</a:t>
              </a:r>
            </a:p>
          </p:txBody>
        </p:sp>
        <p:sp>
          <p:nvSpPr>
            <p:cNvPr id="15" name="TextBox 14"/>
            <p:cNvSpPr txBox="1"/>
            <p:nvPr/>
          </p:nvSpPr>
          <p:spPr>
            <a:xfrm>
              <a:off x="7379358" y="3456983"/>
              <a:ext cx="457200" cy="338554"/>
            </a:xfrm>
            <a:prstGeom prst="rect">
              <a:avLst/>
            </a:prstGeom>
            <a:noFill/>
          </p:spPr>
          <p:txBody>
            <a:bodyPr wrap="square" rtlCol="0">
              <a:spAutoFit/>
            </a:bodyPr>
            <a:lstStyle/>
            <a:p>
              <a:r>
                <a:rPr lang="en-US" sz="800" dirty="0">
                  <a:solidFill>
                    <a:schemeClr val="tx1"/>
                  </a:solidFill>
                  <a:latin typeface="+mn-lt"/>
                </a:rPr>
                <a:t>1.56</a:t>
              </a:r>
            </a:p>
          </p:txBody>
        </p:sp>
        <p:sp>
          <p:nvSpPr>
            <p:cNvPr id="16" name="TextBox 15"/>
            <p:cNvSpPr txBox="1"/>
            <p:nvPr/>
          </p:nvSpPr>
          <p:spPr>
            <a:xfrm>
              <a:off x="7744856" y="3456983"/>
              <a:ext cx="457200" cy="338554"/>
            </a:xfrm>
            <a:prstGeom prst="rect">
              <a:avLst/>
            </a:prstGeom>
            <a:noFill/>
          </p:spPr>
          <p:txBody>
            <a:bodyPr wrap="square" rtlCol="0">
              <a:spAutoFit/>
            </a:bodyPr>
            <a:lstStyle/>
            <a:p>
              <a:r>
                <a:rPr lang="en-US" sz="800" dirty="0">
                  <a:solidFill>
                    <a:schemeClr val="tx1"/>
                  </a:solidFill>
                  <a:latin typeface="+mn-lt"/>
                </a:rPr>
                <a:t>1.62</a:t>
              </a:r>
            </a:p>
          </p:txBody>
        </p:sp>
        <p:sp>
          <p:nvSpPr>
            <p:cNvPr id="17" name="TextBox 16"/>
            <p:cNvSpPr txBox="1"/>
            <p:nvPr/>
          </p:nvSpPr>
          <p:spPr>
            <a:xfrm>
              <a:off x="6362717" y="2575235"/>
              <a:ext cx="457200" cy="215444"/>
            </a:xfrm>
            <a:prstGeom prst="rect">
              <a:avLst/>
            </a:prstGeom>
            <a:noFill/>
          </p:spPr>
          <p:txBody>
            <a:bodyPr wrap="square" rtlCol="0">
              <a:spAutoFit/>
            </a:bodyPr>
            <a:lstStyle/>
            <a:p>
              <a:pPr algn="ctr"/>
              <a:r>
                <a:rPr lang="en-US" sz="800" dirty="0">
                  <a:solidFill>
                    <a:schemeClr val="tx1"/>
                  </a:solidFill>
                  <a:latin typeface="+mn-lt"/>
                </a:rPr>
                <a:t>-0.42</a:t>
              </a:r>
            </a:p>
          </p:txBody>
        </p:sp>
        <p:sp>
          <p:nvSpPr>
            <p:cNvPr id="18" name="TextBox 17"/>
            <p:cNvSpPr txBox="1"/>
            <p:nvPr/>
          </p:nvSpPr>
          <p:spPr>
            <a:xfrm>
              <a:off x="6362716" y="2928011"/>
              <a:ext cx="457200" cy="215444"/>
            </a:xfrm>
            <a:prstGeom prst="rect">
              <a:avLst/>
            </a:prstGeom>
            <a:noFill/>
          </p:spPr>
          <p:txBody>
            <a:bodyPr wrap="square" rtlCol="0">
              <a:spAutoFit/>
            </a:bodyPr>
            <a:lstStyle/>
            <a:p>
              <a:pPr algn="ctr"/>
              <a:r>
                <a:rPr lang="en-US" sz="800" dirty="0">
                  <a:solidFill>
                    <a:schemeClr val="tx1"/>
                  </a:solidFill>
                  <a:latin typeface="+mn-lt"/>
                </a:rPr>
                <a:t>-0.48</a:t>
              </a:r>
            </a:p>
          </p:txBody>
        </p:sp>
        <p:sp>
          <p:nvSpPr>
            <p:cNvPr id="19" name="TextBox 18"/>
            <p:cNvSpPr txBox="1"/>
            <p:nvPr/>
          </p:nvSpPr>
          <p:spPr>
            <a:xfrm>
              <a:off x="6362715" y="3280191"/>
              <a:ext cx="457200" cy="215444"/>
            </a:xfrm>
            <a:prstGeom prst="rect">
              <a:avLst/>
            </a:prstGeom>
            <a:noFill/>
          </p:spPr>
          <p:txBody>
            <a:bodyPr wrap="square" rtlCol="0">
              <a:spAutoFit/>
            </a:bodyPr>
            <a:lstStyle/>
            <a:p>
              <a:pPr algn="ctr"/>
              <a:r>
                <a:rPr lang="en-US" sz="800" dirty="0">
                  <a:solidFill>
                    <a:schemeClr val="tx1"/>
                  </a:solidFill>
                  <a:latin typeface="+mn-lt"/>
                </a:rPr>
                <a:t>-0.54</a:t>
              </a:r>
            </a:p>
          </p:txBody>
        </p:sp>
        <p:sp>
          <p:nvSpPr>
            <p:cNvPr id="20" name="TextBox 19"/>
            <p:cNvSpPr txBox="1"/>
            <p:nvPr/>
          </p:nvSpPr>
          <p:spPr>
            <a:xfrm>
              <a:off x="4519252" y="2498563"/>
              <a:ext cx="457200" cy="215444"/>
            </a:xfrm>
            <a:prstGeom prst="rect">
              <a:avLst/>
            </a:prstGeom>
            <a:noFill/>
          </p:spPr>
          <p:txBody>
            <a:bodyPr wrap="square" rtlCol="0">
              <a:spAutoFit/>
            </a:bodyPr>
            <a:lstStyle/>
            <a:p>
              <a:pPr algn="ctr"/>
              <a:r>
                <a:rPr lang="en-US" sz="800" dirty="0">
                  <a:solidFill>
                    <a:schemeClr val="tx1"/>
                  </a:solidFill>
                  <a:latin typeface="+mn-lt"/>
                </a:rPr>
                <a:t>-0.4</a:t>
              </a:r>
            </a:p>
          </p:txBody>
        </p:sp>
        <p:sp>
          <p:nvSpPr>
            <p:cNvPr id="21" name="TextBox 20"/>
            <p:cNvSpPr txBox="1"/>
            <p:nvPr/>
          </p:nvSpPr>
          <p:spPr>
            <a:xfrm>
              <a:off x="4519251" y="2836989"/>
              <a:ext cx="457200" cy="215444"/>
            </a:xfrm>
            <a:prstGeom prst="rect">
              <a:avLst/>
            </a:prstGeom>
            <a:noFill/>
          </p:spPr>
          <p:txBody>
            <a:bodyPr wrap="square" rtlCol="0">
              <a:spAutoFit/>
            </a:bodyPr>
            <a:lstStyle/>
            <a:p>
              <a:pPr algn="ctr"/>
              <a:r>
                <a:rPr lang="en-US" sz="800" dirty="0">
                  <a:solidFill>
                    <a:schemeClr val="tx1"/>
                  </a:solidFill>
                  <a:latin typeface="+mn-lt"/>
                </a:rPr>
                <a:t>-0.6</a:t>
              </a:r>
            </a:p>
          </p:txBody>
        </p:sp>
        <p:sp>
          <p:nvSpPr>
            <p:cNvPr id="22" name="TextBox 21"/>
            <p:cNvSpPr txBox="1"/>
            <p:nvPr/>
          </p:nvSpPr>
          <p:spPr>
            <a:xfrm>
              <a:off x="4519250" y="3222444"/>
              <a:ext cx="457200" cy="215444"/>
            </a:xfrm>
            <a:prstGeom prst="rect">
              <a:avLst/>
            </a:prstGeom>
            <a:noFill/>
          </p:spPr>
          <p:txBody>
            <a:bodyPr wrap="square" rtlCol="0">
              <a:spAutoFit/>
            </a:bodyPr>
            <a:lstStyle/>
            <a:p>
              <a:pPr algn="ctr"/>
              <a:r>
                <a:rPr lang="en-US" sz="800" dirty="0">
                  <a:solidFill>
                    <a:schemeClr val="tx1"/>
                  </a:solidFill>
                  <a:latin typeface="+mn-lt"/>
                </a:rPr>
                <a:t>-0.8</a:t>
              </a:r>
            </a:p>
          </p:txBody>
        </p:sp>
        <p:pic>
          <p:nvPicPr>
            <p:cNvPr id="23"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3380" r="22935" b="91846"/>
            <a:stretch/>
          </p:blipFill>
          <p:spPr bwMode="auto">
            <a:xfrm>
              <a:off x="4916503" y="2292256"/>
              <a:ext cx="1152905" cy="117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3380" r="22935" b="89964"/>
            <a:stretch/>
          </p:blipFill>
          <p:spPr bwMode="auto">
            <a:xfrm>
              <a:off x="6744130" y="2507732"/>
              <a:ext cx="1437621" cy="96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reeform 24"/>
            <p:cNvSpPr/>
            <p:nvPr/>
          </p:nvSpPr>
          <p:spPr bwMode="auto">
            <a:xfrm>
              <a:off x="4921790" y="2557305"/>
              <a:ext cx="1134640" cy="914580"/>
            </a:xfrm>
            <a:custGeom>
              <a:avLst/>
              <a:gdLst>
                <a:gd name="connsiteX0" fmla="*/ 0 w 1549021"/>
                <a:gd name="connsiteY0" fmla="*/ 51927 h 536422"/>
                <a:gd name="connsiteX1" fmla="*/ 1132765 w 1549021"/>
                <a:gd name="connsiteY1" fmla="*/ 45103 h 536422"/>
                <a:gd name="connsiteX2" fmla="*/ 1549021 w 1549021"/>
                <a:gd name="connsiteY2" fmla="*/ 536422 h 536422"/>
                <a:gd name="connsiteX0" fmla="*/ 0 w 1184159"/>
                <a:gd name="connsiteY0" fmla="*/ 4831 h 859230"/>
                <a:gd name="connsiteX1" fmla="*/ 767903 w 1184159"/>
                <a:gd name="connsiteY1" fmla="*/ 367911 h 859230"/>
                <a:gd name="connsiteX2" fmla="*/ 1184159 w 1184159"/>
                <a:gd name="connsiteY2" fmla="*/ 859230 h 859230"/>
                <a:gd name="connsiteX0" fmla="*/ 0 w 1184159"/>
                <a:gd name="connsiteY0" fmla="*/ 0 h 854399"/>
                <a:gd name="connsiteX1" fmla="*/ 767903 w 1184159"/>
                <a:gd name="connsiteY1" fmla="*/ 363080 h 854399"/>
                <a:gd name="connsiteX2" fmla="*/ 1184159 w 1184159"/>
                <a:gd name="connsiteY2" fmla="*/ 854399 h 854399"/>
                <a:gd name="connsiteX0" fmla="*/ 0 w 1184159"/>
                <a:gd name="connsiteY0" fmla="*/ 0 h 854399"/>
                <a:gd name="connsiteX1" fmla="*/ 636554 w 1184159"/>
                <a:gd name="connsiteY1" fmla="*/ 155573 h 854399"/>
                <a:gd name="connsiteX2" fmla="*/ 1184159 w 1184159"/>
                <a:gd name="connsiteY2" fmla="*/ 854399 h 854399"/>
                <a:gd name="connsiteX0" fmla="*/ 0 w 1184159"/>
                <a:gd name="connsiteY0" fmla="*/ 0 h 854399"/>
                <a:gd name="connsiteX1" fmla="*/ 636554 w 1184159"/>
                <a:gd name="connsiteY1" fmla="*/ 155573 h 854399"/>
                <a:gd name="connsiteX2" fmla="*/ 1184159 w 1184159"/>
                <a:gd name="connsiteY2" fmla="*/ 854399 h 854399"/>
                <a:gd name="connsiteX0" fmla="*/ 0 w 1176862"/>
                <a:gd name="connsiteY0" fmla="*/ 0 h 376230"/>
                <a:gd name="connsiteX1" fmla="*/ 636554 w 1176862"/>
                <a:gd name="connsiteY1" fmla="*/ 155573 h 376230"/>
                <a:gd name="connsiteX2" fmla="*/ 1176862 w 1176862"/>
                <a:gd name="connsiteY2" fmla="*/ 376230 h 376230"/>
                <a:gd name="connsiteX0" fmla="*/ 0 w 1176862"/>
                <a:gd name="connsiteY0" fmla="*/ 0 h 376230"/>
                <a:gd name="connsiteX1" fmla="*/ 636554 w 1176862"/>
                <a:gd name="connsiteY1" fmla="*/ 155573 h 376230"/>
                <a:gd name="connsiteX2" fmla="*/ 1176862 w 1176862"/>
                <a:gd name="connsiteY2" fmla="*/ 376230 h 376230"/>
                <a:gd name="connsiteX0" fmla="*/ 0 w 1176862"/>
                <a:gd name="connsiteY0" fmla="*/ 0 h 376230"/>
                <a:gd name="connsiteX1" fmla="*/ 636554 w 1176862"/>
                <a:gd name="connsiteY1" fmla="*/ 155573 h 376230"/>
                <a:gd name="connsiteX2" fmla="*/ 1176862 w 1176862"/>
                <a:gd name="connsiteY2" fmla="*/ 376230 h 376230"/>
                <a:gd name="connsiteX0" fmla="*/ 0 w 1213348"/>
                <a:gd name="connsiteY0" fmla="*/ 0 h 376230"/>
                <a:gd name="connsiteX1" fmla="*/ 636554 w 1213348"/>
                <a:gd name="connsiteY1" fmla="*/ 155573 h 376230"/>
                <a:gd name="connsiteX2" fmla="*/ 1213348 w 1213348"/>
                <a:gd name="connsiteY2" fmla="*/ 376230 h 376230"/>
                <a:gd name="connsiteX0" fmla="*/ 0 w 1213348"/>
                <a:gd name="connsiteY0" fmla="*/ 0 h 376230"/>
                <a:gd name="connsiteX1" fmla="*/ 658445 w 1213348"/>
                <a:gd name="connsiteY1" fmla="*/ 155573 h 376230"/>
                <a:gd name="connsiteX2" fmla="*/ 1213348 w 1213348"/>
                <a:gd name="connsiteY2" fmla="*/ 376230 h 376230"/>
                <a:gd name="connsiteX0" fmla="*/ 0 w 1213348"/>
                <a:gd name="connsiteY0" fmla="*/ 0 h 376230"/>
                <a:gd name="connsiteX1" fmla="*/ 658445 w 1213348"/>
                <a:gd name="connsiteY1" fmla="*/ 158581 h 376230"/>
                <a:gd name="connsiteX2" fmla="*/ 1213348 w 1213348"/>
                <a:gd name="connsiteY2" fmla="*/ 376230 h 376230"/>
              </a:gdLst>
              <a:ahLst/>
              <a:cxnLst>
                <a:cxn ang="0">
                  <a:pos x="connsiteX0" y="connsiteY0"/>
                </a:cxn>
                <a:cxn ang="0">
                  <a:pos x="connsiteX1" y="connsiteY1"/>
                </a:cxn>
                <a:cxn ang="0">
                  <a:pos x="connsiteX2" y="connsiteY2"/>
                </a:cxn>
              </a:cxnLst>
              <a:rect l="l" t="t" r="r" b="b"/>
              <a:pathLst>
                <a:path w="1213348" h="376230">
                  <a:moveTo>
                    <a:pt x="0" y="0"/>
                  </a:moveTo>
                  <a:cubicBezTo>
                    <a:pt x="386216" y="73499"/>
                    <a:pt x="456220" y="95876"/>
                    <a:pt x="658445" y="158581"/>
                  </a:cubicBezTo>
                  <a:cubicBezTo>
                    <a:pt x="860670" y="221286"/>
                    <a:pt x="996509" y="258278"/>
                    <a:pt x="1213348" y="376230"/>
                  </a:cubicBezTo>
                </a:path>
              </a:pathLst>
            </a:custGeom>
            <a:no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 name="Rectangle 26"/>
            <p:cNvSpPr/>
            <p:nvPr/>
          </p:nvSpPr>
          <p:spPr bwMode="auto">
            <a:xfrm>
              <a:off x="4958003" y="2409726"/>
              <a:ext cx="295275" cy="314325"/>
            </a:xfrm>
            <a:prstGeom prst="rect">
              <a:avLst/>
            </a:prstGeom>
            <a:noFill/>
            <a:ln w="31750" cap="flat" cmpd="sng" algn="ctr">
              <a:solidFill>
                <a:schemeClr val="accent1">
                  <a:lumMod val="7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7" name="TextBox 36"/>
            <p:cNvSpPr txBox="1"/>
            <p:nvPr/>
          </p:nvSpPr>
          <p:spPr>
            <a:xfrm>
              <a:off x="6699303" y="5315949"/>
              <a:ext cx="457200" cy="338554"/>
            </a:xfrm>
            <a:prstGeom prst="rect">
              <a:avLst/>
            </a:prstGeom>
            <a:noFill/>
          </p:spPr>
          <p:txBody>
            <a:bodyPr wrap="square" rtlCol="0">
              <a:spAutoFit/>
            </a:bodyPr>
            <a:lstStyle/>
            <a:p>
              <a:r>
                <a:rPr lang="en-US" sz="800" dirty="0">
                  <a:solidFill>
                    <a:schemeClr val="tx1"/>
                  </a:solidFill>
                  <a:latin typeface="+mn-lt"/>
                </a:rPr>
                <a:t>2.34</a:t>
              </a:r>
            </a:p>
          </p:txBody>
        </p:sp>
        <p:sp>
          <p:nvSpPr>
            <p:cNvPr id="38" name="TextBox 37"/>
            <p:cNvSpPr txBox="1"/>
            <p:nvPr/>
          </p:nvSpPr>
          <p:spPr>
            <a:xfrm>
              <a:off x="6967920" y="5315949"/>
              <a:ext cx="457200" cy="338554"/>
            </a:xfrm>
            <a:prstGeom prst="rect">
              <a:avLst/>
            </a:prstGeom>
            <a:noFill/>
          </p:spPr>
          <p:txBody>
            <a:bodyPr wrap="square" rtlCol="0">
              <a:spAutoFit/>
            </a:bodyPr>
            <a:lstStyle/>
            <a:p>
              <a:r>
                <a:rPr lang="en-US" sz="800" dirty="0">
                  <a:solidFill>
                    <a:schemeClr val="tx1"/>
                  </a:solidFill>
                  <a:latin typeface="+mn-lt"/>
                </a:rPr>
                <a:t>2.40</a:t>
              </a:r>
            </a:p>
          </p:txBody>
        </p:sp>
        <p:sp>
          <p:nvSpPr>
            <p:cNvPr id="39" name="TextBox 38"/>
            <p:cNvSpPr txBox="1"/>
            <p:nvPr/>
          </p:nvSpPr>
          <p:spPr>
            <a:xfrm>
              <a:off x="7223667" y="5315949"/>
              <a:ext cx="457200" cy="338554"/>
            </a:xfrm>
            <a:prstGeom prst="rect">
              <a:avLst/>
            </a:prstGeom>
            <a:noFill/>
          </p:spPr>
          <p:txBody>
            <a:bodyPr wrap="square" rtlCol="0">
              <a:spAutoFit/>
            </a:bodyPr>
            <a:lstStyle/>
            <a:p>
              <a:r>
                <a:rPr lang="en-US" sz="800" dirty="0">
                  <a:solidFill>
                    <a:schemeClr val="tx1"/>
                  </a:solidFill>
                  <a:latin typeface="+mn-lt"/>
                </a:rPr>
                <a:t>2.46</a:t>
              </a:r>
            </a:p>
          </p:txBody>
        </p:sp>
        <p:sp>
          <p:nvSpPr>
            <p:cNvPr id="40" name="TextBox 39"/>
            <p:cNvSpPr txBox="1"/>
            <p:nvPr/>
          </p:nvSpPr>
          <p:spPr>
            <a:xfrm>
              <a:off x="7627067" y="5361661"/>
              <a:ext cx="473890" cy="246221"/>
            </a:xfrm>
            <a:prstGeom prst="rect">
              <a:avLst/>
            </a:prstGeom>
            <a:noFill/>
          </p:spPr>
          <p:txBody>
            <a:bodyPr wrap="square" rtlCol="0">
              <a:spAutoFit/>
            </a:bodyPr>
            <a:lstStyle/>
            <a:p>
              <a:pPr algn="ctr"/>
              <a:r>
                <a:rPr lang="en-US" sz="1000" dirty="0">
                  <a:solidFill>
                    <a:schemeClr val="tx1"/>
                  </a:solidFill>
                  <a:latin typeface="+mn-lt"/>
                </a:rPr>
                <a:t>x/H</a:t>
              </a:r>
            </a:p>
          </p:txBody>
        </p:sp>
        <p:sp>
          <p:nvSpPr>
            <p:cNvPr id="41" name="TextBox 40"/>
            <p:cNvSpPr txBox="1"/>
            <p:nvPr/>
          </p:nvSpPr>
          <p:spPr>
            <a:xfrm>
              <a:off x="6383026" y="4246303"/>
              <a:ext cx="457200" cy="215444"/>
            </a:xfrm>
            <a:prstGeom prst="rect">
              <a:avLst/>
            </a:prstGeom>
            <a:noFill/>
          </p:spPr>
          <p:txBody>
            <a:bodyPr wrap="square" rtlCol="0">
              <a:spAutoFit/>
            </a:bodyPr>
            <a:lstStyle/>
            <a:p>
              <a:pPr algn="ctr"/>
              <a:r>
                <a:rPr lang="en-US" sz="800" dirty="0">
                  <a:solidFill>
                    <a:schemeClr val="tx1"/>
                  </a:solidFill>
                  <a:latin typeface="+mn-lt"/>
                </a:rPr>
                <a:t>-1.14</a:t>
              </a:r>
            </a:p>
          </p:txBody>
        </p:sp>
        <p:sp>
          <p:nvSpPr>
            <p:cNvPr id="42" name="TextBox 41"/>
            <p:cNvSpPr txBox="1"/>
            <p:nvPr/>
          </p:nvSpPr>
          <p:spPr>
            <a:xfrm>
              <a:off x="6383025" y="4504079"/>
              <a:ext cx="457200" cy="215444"/>
            </a:xfrm>
            <a:prstGeom prst="rect">
              <a:avLst/>
            </a:prstGeom>
            <a:noFill/>
          </p:spPr>
          <p:txBody>
            <a:bodyPr wrap="square" rtlCol="0">
              <a:spAutoFit/>
            </a:bodyPr>
            <a:lstStyle/>
            <a:p>
              <a:pPr algn="ctr"/>
              <a:r>
                <a:rPr lang="en-US" sz="800" dirty="0">
                  <a:solidFill>
                    <a:schemeClr val="tx1"/>
                  </a:solidFill>
                  <a:latin typeface="+mn-lt"/>
                </a:rPr>
                <a:t>-1.20</a:t>
              </a:r>
            </a:p>
          </p:txBody>
        </p:sp>
        <p:sp>
          <p:nvSpPr>
            <p:cNvPr id="43" name="TextBox 42"/>
            <p:cNvSpPr txBox="1"/>
            <p:nvPr/>
          </p:nvSpPr>
          <p:spPr>
            <a:xfrm>
              <a:off x="6383024" y="4808759"/>
              <a:ext cx="457200" cy="215444"/>
            </a:xfrm>
            <a:prstGeom prst="rect">
              <a:avLst/>
            </a:prstGeom>
            <a:noFill/>
          </p:spPr>
          <p:txBody>
            <a:bodyPr wrap="square" rtlCol="0">
              <a:spAutoFit/>
            </a:bodyPr>
            <a:lstStyle/>
            <a:p>
              <a:pPr algn="ctr"/>
              <a:r>
                <a:rPr lang="en-US" sz="800" dirty="0">
                  <a:solidFill>
                    <a:schemeClr val="tx1"/>
                  </a:solidFill>
                  <a:latin typeface="+mn-lt"/>
                </a:rPr>
                <a:t>-1.26</a:t>
              </a:r>
            </a:p>
          </p:txBody>
        </p:sp>
        <p:sp>
          <p:nvSpPr>
            <p:cNvPr id="44" name="TextBox 43"/>
            <p:cNvSpPr txBox="1"/>
            <p:nvPr/>
          </p:nvSpPr>
          <p:spPr>
            <a:xfrm>
              <a:off x="6383027" y="5092307"/>
              <a:ext cx="457200" cy="215444"/>
            </a:xfrm>
            <a:prstGeom prst="rect">
              <a:avLst/>
            </a:prstGeom>
            <a:noFill/>
          </p:spPr>
          <p:txBody>
            <a:bodyPr wrap="square" rtlCol="0">
              <a:spAutoFit/>
            </a:bodyPr>
            <a:lstStyle/>
            <a:p>
              <a:pPr algn="ctr"/>
              <a:r>
                <a:rPr lang="en-US" sz="800" dirty="0">
                  <a:solidFill>
                    <a:schemeClr val="tx1"/>
                  </a:solidFill>
                  <a:latin typeface="+mn-lt"/>
                </a:rPr>
                <a:t>-1.32</a:t>
              </a:r>
            </a:p>
          </p:txBody>
        </p:sp>
        <p:sp>
          <p:nvSpPr>
            <p:cNvPr id="49" name="TextBox 48"/>
            <p:cNvSpPr txBox="1"/>
            <p:nvPr/>
          </p:nvSpPr>
          <p:spPr>
            <a:xfrm>
              <a:off x="5141885" y="5301521"/>
              <a:ext cx="366477" cy="215444"/>
            </a:xfrm>
            <a:prstGeom prst="rect">
              <a:avLst/>
            </a:prstGeom>
            <a:noFill/>
          </p:spPr>
          <p:txBody>
            <a:bodyPr wrap="square" rtlCol="0">
              <a:spAutoFit/>
            </a:bodyPr>
            <a:lstStyle/>
            <a:p>
              <a:pPr algn="ctr"/>
              <a:r>
                <a:rPr lang="en-US" sz="800" dirty="0">
                  <a:solidFill>
                    <a:srgbClr val="000000"/>
                  </a:solidFill>
                  <a:latin typeface="Arial" charset="0"/>
                  <a:cs typeface="+mn-cs"/>
                </a:rPr>
                <a:t>2.4</a:t>
              </a:r>
            </a:p>
          </p:txBody>
        </p:sp>
        <p:sp>
          <p:nvSpPr>
            <p:cNvPr id="50" name="TextBox 49"/>
            <p:cNvSpPr txBox="1"/>
            <p:nvPr/>
          </p:nvSpPr>
          <p:spPr>
            <a:xfrm>
              <a:off x="4876113" y="5301521"/>
              <a:ext cx="366477" cy="215444"/>
            </a:xfrm>
            <a:prstGeom prst="rect">
              <a:avLst/>
            </a:prstGeom>
            <a:noFill/>
          </p:spPr>
          <p:txBody>
            <a:bodyPr wrap="square" rtlCol="0">
              <a:spAutoFit/>
            </a:bodyPr>
            <a:lstStyle/>
            <a:p>
              <a:pPr algn="ctr"/>
              <a:r>
                <a:rPr lang="en-US" sz="800" dirty="0">
                  <a:solidFill>
                    <a:srgbClr val="000000"/>
                  </a:solidFill>
                  <a:latin typeface="Arial" charset="0"/>
                  <a:cs typeface="+mn-cs"/>
                </a:rPr>
                <a:t>2.3</a:t>
              </a:r>
            </a:p>
          </p:txBody>
        </p:sp>
        <p:sp>
          <p:nvSpPr>
            <p:cNvPr id="51" name="TextBox 50"/>
            <p:cNvSpPr txBox="1"/>
            <p:nvPr/>
          </p:nvSpPr>
          <p:spPr>
            <a:xfrm>
              <a:off x="5640644" y="5361660"/>
              <a:ext cx="473890" cy="246221"/>
            </a:xfrm>
            <a:prstGeom prst="rect">
              <a:avLst/>
            </a:prstGeom>
            <a:noFill/>
          </p:spPr>
          <p:txBody>
            <a:bodyPr wrap="square" rtlCol="0">
              <a:spAutoFit/>
            </a:bodyPr>
            <a:lstStyle/>
            <a:p>
              <a:pPr algn="ctr"/>
              <a:r>
                <a:rPr lang="en-US" sz="1000" dirty="0">
                  <a:solidFill>
                    <a:schemeClr val="tx1"/>
                  </a:solidFill>
                  <a:latin typeface="+mn-lt"/>
                </a:rPr>
                <a:t>x/H</a:t>
              </a:r>
            </a:p>
          </p:txBody>
        </p:sp>
        <p:sp>
          <p:nvSpPr>
            <p:cNvPr id="52" name="TextBox 51"/>
            <p:cNvSpPr txBox="1"/>
            <p:nvPr/>
          </p:nvSpPr>
          <p:spPr>
            <a:xfrm>
              <a:off x="4543325" y="4702009"/>
              <a:ext cx="457200" cy="215444"/>
            </a:xfrm>
            <a:prstGeom prst="rect">
              <a:avLst/>
            </a:prstGeom>
            <a:noFill/>
          </p:spPr>
          <p:txBody>
            <a:bodyPr wrap="square" rtlCol="0">
              <a:spAutoFit/>
            </a:bodyPr>
            <a:lstStyle/>
            <a:p>
              <a:pPr algn="ctr"/>
              <a:r>
                <a:rPr lang="en-US" sz="800" dirty="0">
                  <a:solidFill>
                    <a:schemeClr val="tx1"/>
                  </a:solidFill>
                  <a:latin typeface="+mn-lt"/>
                </a:rPr>
                <a:t>-1.2</a:t>
              </a:r>
            </a:p>
          </p:txBody>
        </p:sp>
        <p:sp>
          <p:nvSpPr>
            <p:cNvPr id="53" name="TextBox 52"/>
            <p:cNvSpPr txBox="1"/>
            <p:nvPr/>
          </p:nvSpPr>
          <p:spPr>
            <a:xfrm>
              <a:off x="4543324" y="5030314"/>
              <a:ext cx="457200" cy="215444"/>
            </a:xfrm>
            <a:prstGeom prst="rect">
              <a:avLst/>
            </a:prstGeom>
            <a:noFill/>
          </p:spPr>
          <p:txBody>
            <a:bodyPr wrap="square" rtlCol="0">
              <a:spAutoFit/>
            </a:bodyPr>
            <a:lstStyle/>
            <a:p>
              <a:pPr algn="ctr"/>
              <a:r>
                <a:rPr lang="en-US" sz="800" dirty="0">
                  <a:solidFill>
                    <a:schemeClr val="tx1"/>
                  </a:solidFill>
                  <a:latin typeface="+mn-lt"/>
                </a:rPr>
                <a:t>-1.3</a:t>
              </a:r>
            </a:p>
          </p:txBody>
        </p:sp>
        <p:sp>
          <p:nvSpPr>
            <p:cNvPr id="56" name="Right Triangle 55"/>
            <p:cNvSpPr/>
            <p:nvPr/>
          </p:nvSpPr>
          <p:spPr>
            <a:xfrm>
              <a:off x="6754913" y="4167949"/>
              <a:ext cx="862892" cy="11456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1172" t="10756" r="8939" b="78708"/>
            <a:stretch/>
          </p:blipFill>
          <p:spPr bwMode="auto">
            <a:xfrm>
              <a:off x="4943187" y="4533080"/>
              <a:ext cx="553982" cy="77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Freeform 57"/>
            <p:cNvSpPr/>
            <p:nvPr/>
          </p:nvSpPr>
          <p:spPr bwMode="auto">
            <a:xfrm>
              <a:off x="4947950" y="4528317"/>
              <a:ext cx="531617" cy="770994"/>
            </a:xfrm>
            <a:custGeom>
              <a:avLst/>
              <a:gdLst>
                <a:gd name="connsiteX0" fmla="*/ 0 w 1549021"/>
                <a:gd name="connsiteY0" fmla="*/ 51927 h 536422"/>
                <a:gd name="connsiteX1" fmla="*/ 1132765 w 1549021"/>
                <a:gd name="connsiteY1" fmla="*/ 45103 h 536422"/>
                <a:gd name="connsiteX2" fmla="*/ 1549021 w 1549021"/>
                <a:gd name="connsiteY2" fmla="*/ 536422 h 536422"/>
                <a:gd name="connsiteX0" fmla="*/ 0 w 1184159"/>
                <a:gd name="connsiteY0" fmla="*/ 4831 h 859230"/>
                <a:gd name="connsiteX1" fmla="*/ 767903 w 1184159"/>
                <a:gd name="connsiteY1" fmla="*/ 367911 h 859230"/>
                <a:gd name="connsiteX2" fmla="*/ 1184159 w 1184159"/>
                <a:gd name="connsiteY2" fmla="*/ 859230 h 859230"/>
                <a:gd name="connsiteX0" fmla="*/ 0 w 1184159"/>
                <a:gd name="connsiteY0" fmla="*/ 0 h 854399"/>
                <a:gd name="connsiteX1" fmla="*/ 767903 w 1184159"/>
                <a:gd name="connsiteY1" fmla="*/ 363080 h 854399"/>
                <a:gd name="connsiteX2" fmla="*/ 1184159 w 1184159"/>
                <a:gd name="connsiteY2" fmla="*/ 854399 h 854399"/>
                <a:gd name="connsiteX0" fmla="*/ 0 w 1184159"/>
                <a:gd name="connsiteY0" fmla="*/ 0 h 854399"/>
                <a:gd name="connsiteX1" fmla="*/ 636554 w 1184159"/>
                <a:gd name="connsiteY1" fmla="*/ 155573 h 854399"/>
                <a:gd name="connsiteX2" fmla="*/ 1184159 w 1184159"/>
                <a:gd name="connsiteY2" fmla="*/ 854399 h 854399"/>
                <a:gd name="connsiteX0" fmla="*/ 0 w 1184159"/>
                <a:gd name="connsiteY0" fmla="*/ 0 h 854399"/>
                <a:gd name="connsiteX1" fmla="*/ 636554 w 1184159"/>
                <a:gd name="connsiteY1" fmla="*/ 155573 h 854399"/>
                <a:gd name="connsiteX2" fmla="*/ 1184159 w 1184159"/>
                <a:gd name="connsiteY2" fmla="*/ 854399 h 854399"/>
                <a:gd name="connsiteX0" fmla="*/ 0 w 1176862"/>
                <a:gd name="connsiteY0" fmla="*/ 0 h 376230"/>
                <a:gd name="connsiteX1" fmla="*/ 636554 w 1176862"/>
                <a:gd name="connsiteY1" fmla="*/ 155573 h 376230"/>
                <a:gd name="connsiteX2" fmla="*/ 1176862 w 1176862"/>
                <a:gd name="connsiteY2" fmla="*/ 376230 h 376230"/>
                <a:gd name="connsiteX0" fmla="*/ 0 w 1176862"/>
                <a:gd name="connsiteY0" fmla="*/ 0 h 376230"/>
                <a:gd name="connsiteX1" fmla="*/ 636554 w 1176862"/>
                <a:gd name="connsiteY1" fmla="*/ 155573 h 376230"/>
                <a:gd name="connsiteX2" fmla="*/ 1176862 w 1176862"/>
                <a:gd name="connsiteY2" fmla="*/ 376230 h 376230"/>
                <a:gd name="connsiteX0" fmla="*/ 0 w 1176862"/>
                <a:gd name="connsiteY0" fmla="*/ 0 h 376230"/>
                <a:gd name="connsiteX1" fmla="*/ 636554 w 1176862"/>
                <a:gd name="connsiteY1" fmla="*/ 155573 h 376230"/>
                <a:gd name="connsiteX2" fmla="*/ 1176862 w 1176862"/>
                <a:gd name="connsiteY2" fmla="*/ 376230 h 376230"/>
                <a:gd name="connsiteX0" fmla="*/ 0 w 1213348"/>
                <a:gd name="connsiteY0" fmla="*/ 0 h 376230"/>
                <a:gd name="connsiteX1" fmla="*/ 636554 w 1213348"/>
                <a:gd name="connsiteY1" fmla="*/ 155573 h 376230"/>
                <a:gd name="connsiteX2" fmla="*/ 1213348 w 1213348"/>
                <a:gd name="connsiteY2" fmla="*/ 376230 h 376230"/>
                <a:gd name="connsiteX0" fmla="*/ 0 w 1213348"/>
                <a:gd name="connsiteY0" fmla="*/ 0 h 376230"/>
                <a:gd name="connsiteX1" fmla="*/ 658445 w 1213348"/>
                <a:gd name="connsiteY1" fmla="*/ 155573 h 376230"/>
                <a:gd name="connsiteX2" fmla="*/ 1213348 w 1213348"/>
                <a:gd name="connsiteY2" fmla="*/ 376230 h 376230"/>
                <a:gd name="connsiteX0" fmla="*/ 0 w 1213348"/>
                <a:gd name="connsiteY0" fmla="*/ 0 h 376230"/>
                <a:gd name="connsiteX1" fmla="*/ 658445 w 1213348"/>
                <a:gd name="connsiteY1" fmla="*/ 158581 h 376230"/>
                <a:gd name="connsiteX2" fmla="*/ 1213348 w 1213348"/>
                <a:gd name="connsiteY2" fmla="*/ 376230 h 376230"/>
                <a:gd name="connsiteX0" fmla="*/ 0 w 1225803"/>
                <a:gd name="connsiteY0" fmla="*/ 0 h 279156"/>
                <a:gd name="connsiteX1" fmla="*/ 658445 w 1225803"/>
                <a:gd name="connsiteY1" fmla="*/ 158581 h 279156"/>
                <a:gd name="connsiteX2" fmla="*/ 1225803 w 1225803"/>
                <a:gd name="connsiteY2" fmla="*/ 279156 h 279156"/>
                <a:gd name="connsiteX0" fmla="*/ 0 w 1225803"/>
                <a:gd name="connsiteY0" fmla="*/ 0 h 279156"/>
                <a:gd name="connsiteX1" fmla="*/ 652218 w 1225803"/>
                <a:gd name="connsiteY1" fmla="*/ 123912 h 279156"/>
                <a:gd name="connsiteX2" fmla="*/ 1225803 w 1225803"/>
                <a:gd name="connsiteY2" fmla="*/ 279156 h 279156"/>
                <a:gd name="connsiteX0" fmla="*/ 0 w 1225803"/>
                <a:gd name="connsiteY0" fmla="*/ 0 h 279156"/>
                <a:gd name="connsiteX1" fmla="*/ 652218 w 1225803"/>
                <a:gd name="connsiteY1" fmla="*/ 123912 h 279156"/>
                <a:gd name="connsiteX2" fmla="*/ 1225803 w 1225803"/>
                <a:gd name="connsiteY2" fmla="*/ 279156 h 279156"/>
                <a:gd name="connsiteX0" fmla="*/ 0 w 1225803"/>
                <a:gd name="connsiteY0" fmla="*/ 0 h 279156"/>
                <a:gd name="connsiteX1" fmla="*/ 631153 w 1225803"/>
                <a:gd name="connsiteY1" fmla="*/ 126229 h 279156"/>
                <a:gd name="connsiteX2" fmla="*/ 1225803 w 1225803"/>
                <a:gd name="connsiteY2" fmla="*/ 279156 h 279156"/>
              </a:gdLst>
              <a:ahLst/>
              <a:cxnLst>
                <a:cxn ang="0">
                  <a:pos x="connsiteX0" y="connsiteY0"/>
                </a:cxn>
                <a:cxn ang="0">
                  <a:pos x="connsiteX1" y="connsiteY1"/>
                </a:cxn>
                <a:cxn ang="0">
                  <a:pos x="connsiteX2" y="connsiteY2"/>
                </a:cxn>
              </a:cxnLst>
              <a:rect l="l" t="t" r="r" b="b"/>
              <a:pathLst>
                <a:path w="1225803" h="279156">
                  <a:moveTo>
                    <a:pt x="0" y="0"/>
                  </a:moveTo>
                  <a:cubicBezTo>
                    <a:pt x="386216" y="73499"/>
                    <a:pt x="426853" y="79703"/>
                    <a:pt x="631153" y="126229"/>
                  </a:cubicBezTo>
                  <a:cubicBezTo>
                    <a:pt x="835453" y="172755"/>
                    <a:pt x="928008" y="185472"/>
                    <a:pt x="1225803" y="279156"/>
                  </a:cubicBezTo>
                </a:path>
              </a:pathLst>
            </a:custGeom>
            <a:no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cxnSp>
          <p:nvCxnSpPr>
            <p:cNvPr id="59" name="Straight Connector 58"/>
            <p:cNvCxnSpPr>
              <a:stCxn id="56" idx="0"/>
            </p:cNvCxnSpPr>
            <p:nvPr/>
          </p:nvCxnSpPr>
          <p:spPr bwMode="auto">
            <a:xfrm>
              <a:off x="6754913" y="4167949"/>
              <a:ext cx="862892" cy="113612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ectangle 59"/>
            <p:cNvSpPr/>
            <p:nvPr/>
          </p:nvSpPr>
          <p:spPr bwMode="auto">
            <a:xfrm>
              <a:off x="5072540" y="4620993"/>
              <a:ext cx="295275" cy="314325"/>
            </a:xfrm>
            <a:prstGeom prst="rect">
              <a:avLst/>
            </a:prstGeom>
            <a:noFill/>
            <a:ln w="31750" cap="flat" cmpd="sng" algn="ctr">
              <a:solidFill>
                <a:schemeClr val="accent1">
                  <a:lumMod val="7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grpSp>
          <p:nvGrpSpPr>
            <p:cNvPr id="33" name="Group 32"/>
            <p:cNvGrpSpPr/>
            <p:nvPr/>
          </p:nvGrpSpPr>
          <p:grpSpPr>
            <a:xfrm>
              <a:off x="8372183" y="2656007"/>
              <a:ext cx="550151" cy="1872310"/>
              <a:chOff x="8478579" y="2997525"/>
              <a:chExt cx="550151" cy="1872310"/>
            </a:xfrm>
          </p:grpSpPr>
          <p:pic>
            <p:nvPicPr>
              <p:cNvPr id="63" name="Picture 1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0992" t="6389" r="13258" b="9280"/>
              <a:stretch/>
            </p:blipFill>
            <p:spPr bwMode="auto">
              <a:xfrm>
                <a:off x="8586216" y="3364992"/>
                <a:ext cx="128016" cy="140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8650224" y="3269629"/>
                <a:ext cx="325730" cy="246221"/>
              </a:xfrm>
              <a:prstGeom prst="rect">
                <a:avLst/>
              </a:prstGeom>
              <a:noFill/>
            </p:spPr>
            <p:txBody>
              <a:bodyPr wrap="none" rtlCol="0">
                <a:spAutoFit/>
              </a:bodyPr>
              <a:lstStyle/>
              <a:p>
                <a:r>
                  <a:rPr lang="en-US" sz="1000" dirty="0">
                    <a:solidFill>
                      <a:schemeClr val="tx1"/>
                    </a:solidFill>
                    <a:latin typeface="+mn-lt"/>
                  </a:rPr>
                  <a:t>27</a:t>
                </a:r>
              </a:p>
            </p:txBody>
          </p:sp>
          <p:sp>
            <p:nvSpPr>
              <p:cNvPr id="105" name="TextBox 104"/>
              <p:cNvSpPr txBox="1"/>
              <p:nvPr/>
            </p:nvSpPr>
            <p:spPr>
              <a:xfrm>
                <a:off x="8650224" y="4623614"/>
                <a:ext cx="255198" cy="246221"/>
              </a:xfrm>
              <a:prstGeom prst="rect">
                <a:avLst/>
              </a:prstGeom>
              <a:noFill/>
            </p:spPr>
            <p:txBody>
              <a:bodyPr wrap="none" rtlCol="0">
                <a:spAutoFit/>
              </a:bodyPr>
              <a:lstStyle/>
              <a:p>
                <a:r>
                  <a:rPr lang="en-US" sz="1000" dirty="0">
                    <a:solidFill>
                      <a:schemeClr val="tx1"/>
                    </a:solidFill>
                    <a:latin typeface="+mn-lt"/>
                  </a:rPr>
                  <a:t>0</a:t>
                </a:r>
              </a:p>
            </p:txBody>
          </p:sp>
          <p:sp>
            <p:nvSpPr>
              <p:cNvPr id="106" name="TextBox 105"/>
              <p:cNvSpPr txBox="1"/>
              <p:nvPr/>
            </p:nvSpPr>
            <p:spPr>
              <a:xfrm>
                <a:off x="8478579" y="2997525"/>
                <a:ext cx="550151" cy="261610"/>
              </a:xfrm>
              <a:prstGeom prst="rect">
                <a:avLst/>
              </a:prstGeom>
              <a:noFill/>
            </p:spPr>
            <p:txBody>
              <a:bodyPr wrap="none" rtlCol="0">
                <a:spAutoFit/>
              </a:bodyPr>
              <a:lstStyle/>
              <a:p>
                <a:r>
                  <a:rPr lang="en-US" sz="1100" i="1" dirty="0">
                    <a:solidFill>
                      <a:schemeClr val="tx1"/>
                    </a:solidFill>
                    <a:latin typeface="+mn-lt"/>
                  </a:rPr>
                  <a:t>q</a:t>
                </a:r>
                <a:r>
                  <a:rPr lang="en-US" sz="1100" dirty="0">
                    <a:solidFill>
                      <a:schemeClr val="tx1"/>
                    </a:solidFill>
                    <a:latin typeface="+mn-lt"/>
                    <a:sym typeface="Symbol" panose="05050102010706020507" pitchFamily="18" charset="2"/>
                  </a:rPr>
                  <a:t>10</a:t>
                </a:r>
                <a:r>
                  <a:rPr lang="en-US" sz="1100" baseline="30000" dirty="0">
                    <a:solidFill>
                      <a:schemeClr val="tx1"/>
                    </a:solidFill>
                    <a:latin typeface="+mn-lt"/>
                    <a:sym typeface="Symbol" panose="05050102010706020507" pitchFamily="18" charset="2"/>
                  </a:rPr>
                  <a:t>3</a:t>
                </a:r>
                <a:endParaRPr lang="en-US" sz="1100" baseline="30000" dirty="0">
                  <a:solidFill>
                    <a:schemeClr val="tx1"/>
                  </a:solidFill>
                  <a:latin typeface="+mn-lt"/>
                </a:endParaRPr>
              </a:p>
            </p:txBody>
          </p:sp>
        </p:grpSp>
        <p:sp>
          <p:nvSpPr>
            <p:cNvPr id="34" name="Freeform 33"/>
            <p:cNvSpPr/>
            <p:nvPr/>
          </p:nvSpPr>
          <p:spPr bwMode="auto">
            <a:xfrm>
              <a:off x="6743700" y="2666260"/>
              <a:ext cx="1428750" cy="600075"/>
            </a:xfrm>
            <a:custGeom>
              <a:avLst/>
              <a:gdLst>
                <a:gd name="connsiteX0" fmla="*/ 0 w 1428750"/>
                <a:gd name="connsiteY0" fmla="*/ 0 h 600075"/>
                <a:gd name="connsiteX1" fmla="*/ 338138 w 1428750"/>
                <a:gd name="connsiteY1" fmla="*/ 100013 h 600075"/>
                <a:gd name="connsiteX2" fmla="*/ 733425 w 1428750"/>
                <a:gd name="connsiteY2" fmla="*/ 247650 h 600075"/>
                <a:gd name="connsiteX3" fmla="*/ 1095375 w 1428750"/>
                <a:gd name="connsiteY3" fmla="*/ 414338 h 600075"/>
                <a:gd name="connsiteX4" fmla="*/ 1366838 w 1428750"/>
                <a:gd name="connsiteY4" fmla="*/ 557213 h 600075"/>
                <a:gd name="connsiteX5" fmla="*/ 1428750 w 1428750"/>
                <a:gd name="connsiteY5" fmla="*/ 60007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0" h="600075">
                  <a:moveTo>
                    <a:pt x="0" y="0"/>
                  </a:moveTo>
                  <a:cubicBezTo>
                    <a:pt x="107950" y="29369"/>
                    <a:pt x="215901" y="58738"/>
                    <a:pt x="338138" y="100013"/>
                  </a:cubicBezTo>
                  <a:cubicBezTo>
                    <a:pt x="460375" y="141288"/>
                    <a:pt x="607219" y="195263"/>
                    <a:pt x="733425" y="247650"/>
                  </a:cubicBezTo>
                  <a:cubicBezTo>
                    <a:pt x="859631" y="300037"/>
                    <a:pt x="989806" y="362744"/>
                    <a:pt x="1095375" y="414338"/>
                  </a:cubicBezTo>
                  <a:cubicBezTo>
                    <a:pt x="1200944" y="465932"/>
                    <a:pt x="1311276" y="526257"/>
                    <a:pt x="1366838" y="557213"/>
                  </a:cubicBezTo>
                  <a:cubicBezTo>
                    <a:pt x="1422400" y="588169"/>
                    <a:pt x="1425575" y="594122"/>
                    <a:pt x="1428750" y="600075"/>
                  </a:cubicBezTo>
                </a:path>
              </a:pathLst>
            </a:custGeom>
            <a:no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7" name="TextBox 106"/>
            <p:cNvSpPr txBox="1"/>
            <p:nvPr/>
          </p:nvSpPr>
          <p:spPr>
            <a:xfrm>
              <a:off x="4326460" y="2177189"/>
              <a:ext cx="457200" cy="246221"/>
            </a:xfrm>
            <a:prstGeom prst="rect">
              <a:avLst/>
            </a:prstGeom>
            <a:noFill/>
          </p:spPr>
          <p:txBody>
            <a:bodyPr wrap="square" rtlCol="0">
              <a:spAutoFit/>
            </a:bodyPr>
            <a:lstStyle/>
            <a:p>
              <a:pPr algn="ctr"/>
              <a:r>
                <a:rPr lang="en-US" sz="1000" dirty="0">
                  <a:solidFill>
                    <a:schemeClr val="tx1"/>
                  </a:solidFill>
                  <a:latin typeface="+mn-lt"/>
                </a:rPr>
                <a:t>y/H</a:t>
              </a:r>
            </a:p>
          </p:txBody>
        </p:sp>
        <p:sp>
          <p:nvSpPr>
            <p:cNvPr id="108" name="TextBox 107"/>
            <p:cNvSpPr txBox="1"/>
            <p:nvPr/>
          </p:nvSpPr>
          <p:spPr>
            <a:xfrm>
              <a:off x="4337245" y="3889621"/>
              <a:ext cx="457200" cy="246221"/>
            </a:xfrm>
            <a:prstGeom prst="rect">
              <a:avLst/>
            </a:prstGeom>
            <a:noFill/>
          </p:spPr>
          <p:txBody>
            <a:bodyPr wrap="square" rtlCol="0">
              <a:spAutoFit/>
            </a:bodyPr>
            <a:lstStyle/>
            <a:p>
              <a:pPr algn="ctr"/>
              <a:r>
                <a:rPr lang="en-US" sz="1000" dirty="0">
                  <a:solidFill>
                    <a:schemeClr val="tx1"/>
                  </a:solidFill>
                  <a:latin typeface="+mn-lt"/>
                </a:rPr>
                <a:t>y/H</a:t>
              </a:r>
            </a:p>
          </p:txBody>
        </p:sp>
        <p:sp>
          <p:nvSpPr>
            <p:cNvPr id="46" name="Rectangle 45"/>
            <p:cNvSpPr/>
            <p:nvPr/>
          </p:nvSpPr>
          <p:spPr bwMode="auto">
            <a:xfrm>
              <a:off x="6734174" y="2091062"/>
              <a:ext cx="1458356" cy="1376433"/>
            </a:xfrm>
            <a:prstGeom prst="rect">
              <a:avLst/>
            </a:prstGeom>
            <a:noFill/>
            <a:ln w="19050" cap="flat" cmpd="sng" algn="ctr">
              <a:solidFill>
                <a:schemeClr val="accent1">
                  <a:lumMod val="75000"/>
                </a:schemeClr>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9" name="Rectangle 108"/>
            <p:cNvSpPr/>
            <p:nvPr/>
          </p:nvSpPr>
          <p:spPr bwMode="auto">
            <a:xfrm>
              <a:off x="6743092" y="3949367"/>
              <a:ext cx="1458356" cy="1376433"/>
            </a:xfrm>
            <a:prstGeom prst="rect">
              <a:avLst/>
            </a:prstGeom>
            <a:noFill/>
            <a:ln w="19050" cap="flat" cmpd="sng" algn="ctr">
              <a:solidFill>
                <a:schemeClr val="accent1">
                  <a:lumMod val="75000"/>
                </a:schemeClr>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7" name="Isosceles Triangle 6">
              <a:extLst>
                <a:ext uri="{FF2B5EF4-FFF2-40B4-BE49-F238E27FC236}">
                  <a16:creationId xmlns:a16="http://schemas.microsoft.com/office/drawing/2014/main" id="{721D25EE-D06B-42D2-889F-F4199842914A}"/>
                </a:ext>
              </a:extLst>
            </p:cNvPr>
            <p:cNvSpPr>
              <a:spLocks noChangeAspect="1"/>
            </p:cNvSpPr>
            <p:nvPr/>
          </p:nvSpPr>
          <p:spPr bwMode="auto">
            <a:xfrm rot="2040838">
              <a:off x="7265588" y="2871365"/>
              <a:ext cx="182880" cy="182880"/>
            </a:xfrm>
            <a:prstGeom prst="triangl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10" name="Isosceles Triangle 109">
              <a:extLst>
                <a:ext uri="{FF2B5EF4-FFF2-40B4-BE49-F238E27FC236}">
                  <a16:creationId xmlns:a16="http://schemas.microsoft.com/office/drawing/2014/main" id="{1E8F4C12-C470-421C-9521-9AEC1FC3265F}"/>
                </a:ext>
              </a:extLst>
            </p:cNvPr>
            <p:cNvSpPr>
              <a:spLocks noChangeAspect="1"/>
            </p:cNvSpPr>
            <p:nvPr/>
          </p:nvSpPr>
          <p:spPr bwMode="auto">
            <a:xfrm rot="2040838">
              <a:off x="7034107" y="4736254"/>
              <a:ext cx="182880" cy="182880"/>
            </a:xfrm>
            <a:prstGeom prst="triangl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4" name="Text Box 33"/>
            <p:cNvSpPr txBox="1">
              <a:spLocks noChangeArrowheads="1"/>
            </p:cNvSpPr>
            <p:nvPr/>
          </p:nvSpPr>
          <p:spPr bwMode="auto">
            <a:xfrm>
              <a:off x="5387065" y="1425012"/>
              <a:ext cx="2300234" cy="307777"/>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latin typeface="+mj-lt"/>
                  <a:cs typeface="Arial" pitchFamily="34" charset="0"/>
                </a:rPr>
                <a:t>Ensemble Average TKE</a:t>
              </a:r>
              <a:endParaRPr kumimoji="0" lang="en-US" sz="1400" b="0" i="0" u="none" strike="noStrike" kern="0" cap="none" spc="0" normalizeH="0" baseline="0" noProof="0" dirty="0">
                <a:ln>
                  <a:noFill/>
                </a:ln>
                <a:solidFill>
                  <a:srgbClr val="0B00A0"/>
                </a:solidFill>
                <a:effectLst/>
                <a:uLnTx/>
                <a:uFillTx/>
                <a:latin typeface="+mj-lt"/>
                <a:cs typeface="Arial" pitchFamily="34" charset="0"/>
              </a:endParaRPr>
            </a:p>
          </p:txBody>
        </p:sp>
      </p:grpSp>
      <p:grpSp>
        <p:nvGrpSpPr>
          <p:cNvPr id="3" name="Group 2">
            <a:extLst>
              <a:ext uri="{FF2B5EF4-FFF2-40B4-BE49-F238E27FC236}">
                <a16:creationId xmlns:a16="http://schemas.microsoft.com/office/drawing/2014/main" id="{46C8F276-19E5-4183-8B88-D2A51D514CAE}"/>
              </a:ext>
            </a:extLst>
          </p:cNvPr>
          <p:cNvGrpSpPr/>
          <p:nvPr/>
        </p:nvGrpSpPr>
        <p:grpSpPr>
          <a:xfrm>
            <a:off x="4067876" y="1489153"/>
            <a:ext cx="4731150" cy="4165350"/>
            <a:chOff x="10067411" y="1211391"/>
            <a:chExt cx="4731150" cy="4165350"/>
          </a:xfrm>
        </p:grpSpPr>
        <p:pic>
          <p:nvPicPr>
            <p:cNvPr id="205" name="Picture 25">
              <a:extLst>
                <a:ext uri="{FF2B5EF4-FFF2-40B4-BE49-F238E27FC236}">
                  <a16:creationId xmlns:a16="http://schemas.microsoft.com/office/drawing/2014/main" id="{4A7A5D22-A609-466A-8524-AE050D18B96A}"/>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024" t="8746" r="23584" b="11885"/>
            <a:stretch/>
          </p:blipFill>
          <p:spPr bwMode="auto">
            <a:xfrm>
              <a:off x="12729728" y="1763353"/>
              <a:ext cx="143762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 name="Picture 17">
              <a:extLst>
                <a:ext uri="{FF2B5EF4-FFF2-40B4-BE49-F238E27FC236}">
                  <a16:creationId xmlns:a16="http://schemas.microsoft.com/office/drawing/2014/main" id="{066EFA9F-C881-42AF-AB3F-8ADFDF83AFC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l="14024" t="8746" r="23584" b="11885"/>
            <a:stretch>
              <a:fillRect/>
            </a:stretch>
          </p:blipFill>
          <p:spPr bwMode="auto">
            <a:xfrm>
              <a:off x="12722768" y="3655917"/>
              <a:ext cx="143762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3" name="Chart 162">
              <a:extLst>
                <a:ext uri="{FF2B5EF4-FFF2-40B4-BE49-F238E27FC236}">
                  <a16:creationId xmlns:a16="http://schemas.microsoft.com/office/drawing/2014/main" id="{3DB3B926-9A38-4905-ABC0-76D6DE3AC232}"/>
                </a:ext>
              </a:extLst>
            </p:cNvPr>
            <p:cNvGraphicFramePr>
              <a:graphicFrameLocks noChangeAspect="1"/>
            </p:cNvGraphicFramePr>
            <p:nvPr>
              <p:extLst>
                <p:ext uri="{D42A27DB-BD31-4B8C-83A1-F6EECF244321}">
                  <p14:modId xmlns:p14="http://schemas.microsoft.com/office/powerpoint/2010/main" val="4139817963"/>
                </p:ext>
              </p:extLst>
            </p:nvPr>
          </p:nvGraphicFramePr>
          <p:xfrm>
            <a:off x="10067821" y="1663965"/>
            <a:ext cx="2468880" cy="164592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64" name="Chart 163">
              <a:extLst>
                <a:ext uri="{FF2B5EF4-FFF2-40B4-BE49-F238E27FC236}">
                  <a16:creationId xmlns:a16="http://schemas.microsoft.com/office/drawing/2014/main" id="{AA3925D6-3672-4A0D-9332-353F932B04B4}"/>
                </a:ext>
              </a:extLst>
            </p:cNvPr>
            <p:cNvGraphicFramePr>
              <a:graphicFrameLocks noChangeAspect="1"/>
            </p:cNvGraphicFramePr>
            <p:nvPr>
              <p:extLst>
                <p:ext uri="{D42A27DB-BD31-4B8C-83A1-F6EECF244321}">
                  <p14:modId xmlns:p14="http://schemas.microsoft.com/office/powerpoint/2010/main" val="2213464694"/>
                </p:ext>
              </p:extLst>
            </p:nvPr>
          </p:nvGraphicFramePr>
          <p:xfrm>
            <a:off x="10067411" y="3686702"/>
            <a:ext cx="2468880" cy="1645920"/>
          </p:xfrm>
          <a:graphic>
            <a:graphicData uri="http://schemas.openxmlformats.org/drawingml/2006/chart">
              <c:chart xmlns:c="http://schemas.openxmlformats.org/drawingml/2006/chart" xmlns:r="http://schemas.openxmlformats.org/officeDocument/2006/relationships" r:id="rId16"/>
            </a:graphicData>
          </a:graphic>
        </p:graphicFrame>
        <p:sp>
          <p:nvSpPr>
            <p:cNvPr id="165" name="Text Box 33">
              <a:extLst>
                <a:ext uri="{FF2B5EF4-FFF2-40B4-BE49-F238E27FC236}">
                  <a16:creationId xmlns:a16="http://schemas.microsoft.com/office/drawing/2014/main" id="{FB19457B-3CF5-4C4D-9263-1388750BA426}"/>
                </a:ext>
              </a:extLst>
            </p:cNvPr>
            <p:cNvSpPr txBox="1">
              <a:spLocks noChangeArrowheads="1"/>
            </p:cNvSpPr>
            <p:nvPr/>
          </p:nvSpPr>
          <p:spPr bwMode="auto">
            <a:xfrm>
              <a:off x="10535330" y="1211391"/>
              <a:ext cx="1692084" cy="276999"/>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200" kern="0" dirty="0">
                  <a:solidFill>
                    <a:srgbClr val="0B00A0"/>
                  </a:solidFill>
                  <a:latin typeface="Arial"/>
                </a:rPr>
                <a:t>Separation Histogram</a:t>
              </a:r>
            </a:p>
          </p:txBody>
        </p:sp>
        <p:sp>
          <p:nvSpPr>
            <p:cNvPr id="167" name="Text Box 33">
              <a:extLst>
                <a:ext uri="{FF2B5EF4-FFF2-40B4-BE49-F238E27FC236}">
                  <a16:creationId xmlns:a16="http://schemas.microsoft.com/office/drawing/2014/main" id="{70CFB15F-4DC2-43B6-8710-61B00C20E841}"/>
                </a:ext>
              </a:extLst>
            </p:cNvPr>
            <p:cNvSpPr txBox="1">
              <a:spLocks noChangeArrowheads="1"/>
            </p:cNvSpPr>
            <p:nvPr/>
          </p:nvSpPr>
          <p:spPr bwMode="auto">
            <a:xfrm>
              <a:off x="12825944" y="1211391"/>
              <a:ext cx="1232092" cy="276999"/>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200" kern="0" dirty="0">
                  <a:solidFill>
                    <a:srgbClr val="0B00A0"/>
                  </a:solidFill>
                  <a:latin typeface="Arial"/>
                </a:rPr>
                <a:t>Binned Field</a:t>
              </a:r>
            </a:p>
          </p:txBody>
        </p:sp>
        <p:sp>
          <p:nvSpPr>
            <p:cNvPr id="176" name="TextBox 175">
              <a:extLst>
                <a:ext uri="{FF2B5EF4-FFF2-40B4-BE49-F238E27FC236}">
                  <a16:creationId xmlns:a16="http://schemas.microsoft.com/office/drawing/2014/main" id="{218C37F6-7A4B-4324-8A45-7CDB073FA5CC}"/>
                </a:ext>
              </a:extLst>
            </p:cNvPr>
            <p:cNvSpPr txBox="1"/>
            <p:nvPr/>
          </p:nvSpPr>
          <p:spPr>
            <a:xfrm>
              <a:off x="12674144" y="3103628"/>
              <a:ext cx="457200" cy="338554"/>
            </a:xfrm>
            <a:prstGeom prst="rect">
              <a:avLst/>
            </a:prstGeom>
            <a:noFill/>
          </p:spPr>
          <p:txBody>
            <a:bodyPr wrap="square" rtlCol="0">
              <a:spAutoFit/>
            </a:bodyPr>
            <a:lstStyle/>
            <a:p>
              <a:r>
                <a:rPr lang="en-US" sz="800" dirty="0">
                  <a:solidFill>
                    <a:schemeClr val="tx1"/>
                  </a:solidFill>
                  <a:latin typeface="+mn-lt"/>
                </a:rPr>
                <a:t>1.44</a:t>
              </a:r>
            </a:p>
          </p:txBody>
        </p:sp>
        <p:sp>
          <p:nvSpPr>
            <p:cNvPr id="177" name="TextBox 176">
              <a:extLst>
                <a:ext uri="{FF2B5EF4-FFF2-40B4-BE49-F238E27FC236}">
                  <a16:creationId xmlns:a16="http://schemas.microsoft.com/office/drawing/2014/main" id="{867833E1-B5F6-426C-A001-39EF0CDF46AC}"/>
                </a:ext>
              </a:extLst>
            </p:cNvPr>
            <p:cNvSpPr txBox="1"/>
            <p:nvPr/>
          </p:nvSpPr>
          <p:spPr>
            <a:xfrm>
              <a:off x="13023989" y="3103628"/>
              <a:ext cx="457200" cy="338554"/>
            </a:xfrm>
            <a:prstGeom prst="rect">
              <a:avLst/>
            </a:prstGeom>
            <a:noFill/>
          </p:spPr>
          <p:txBody>
            <a:bodyPr wrap="square" rtlCol="0">
              <a:spAutoFit/>
            </a:bodyPr>
            <a:lstStyle/>
            <a:p>
              <a:r>
                <a:rPr lang="en-US" sz="800" dirty="0">
                  <a:solidFill>
                    <a:schemeClr val="tx1"/>
                  </a:solidFill>
                  <a:latin typeface="+mn-lt"/>
                </a:rPr>
                <a:t>1.50</a:t>
              </a:r>
            </a:p>
          </p:txBody>
        </p:sp>
        <p:sp>
          <p:nvSpPr>
            <p:cNvPr id="178" name="TextBox 177">
              <a:extLst>
                <a:ext uri="{FF2B5EF4-FFF2-40B4-BE49-F238E27FC236}">
                  <a16:creationId xmlns:a16="http://schemas.microsoft.com/office/drawing/2014/main" id="{CD6E9D46-64DB-4EA7-9B7A-B592DFA1A093}"/>
                </a:ext>
              </a:extLst>
            </p:cNvPr>
            <p:cNvSpPr txBox="1"/>
            <p:nvPr/>
          </p:nvSpPr>
          <p:spPr>
            <a:xfrm>
              <a:off x="13395939" y="3103628"/>
              <a:ext cx="457200" cy="338554"/>
            </a:xfrm>
            <a:prstGeom prst="rect">
              <a:avLst/>
            </a:prstGeom>
            <a:noFill/>
          </p:spPr>
          <p:txBody>
            <a:bodyPr wrap="square" rtlCol="0">
              <a:spAutoFit/>
            </a:bodyPr>
            <a:lstStyle/>
            <a:p>
              <a:r>
                <a:rPr lang="en-US" sz="800" dirty="0">
                  <a:solidFill>
                    <a:schemeClr val="tx1"/>
                  </a:solidFill>
                  <a:latin typeface="+mn-lt"/>
                </a:rPr>
                <a:t>1.56</a:t>
              </a:r>
            </a:p>
          </p:txBody>
        </p:sp>
        <p:sp>
          <p:nvSpPr>
            <p:cNvPr id="179" name="TextBox 178">
              <a:extLst>
                <a:ext uri="{FF2B5EF4-FFF2-40B4-BE49-F238E27FC236}">
                  <a16:creationId xmlns:a16="http://schemas.microsoft.com/office/drawing/2014/main" id="{631DB422-D1BF-4A08-8C80-6EB7B879C479}"/>
                </a:ext>
              </a:extLst>
            </p:cNvPr>
            <p:cNvSpPr txBox="1"/>
            <p:nvPr/>
          </p:nvSpPr>
          <p:spPr>
            <a:xfrm>
              <a:off x="13761437" y="3103628"/>
              <a:ext cx="457200" cy="338554"/>
            </a:xfrm>
            <a:prstGeom prst="rect">
              <a:avLst/>
            </a:prstGeom>
            <a:noFill/>
          </p:spPr>
          <p:txBody>
            <a:bodyPr wrap="square" rtlCol="0">
              <a:spAutoFit/>
            </a:bodyPr>
            <a:lstStyle/>
            <a:p>
              <a:r>
                <a:rPr lang="en-US" sz="800" dirty="0">
                  <a:solidFill>
                    <a:schemeClr val="tx1"/>
                  </a:solidFill>
                  <a:latin typeface="+mn-lt"/>
                </a:rPr>
                <a:t>1.62</a:t>
              </a:r>
            </a:p>
          </p:txBody>
        </p:sp>
        <p:sp>
          <p:nvSpPr>
            <p:cNvPr id="180" name="TextBox 179">
              <a:extLst>
                <a:ext uri="{FF2B5EF4-FFF2-40B4-BE49-F238E27FC236}">
                  <a16:creationId xmlns:a16="http://schemas.microsoft.com/office/drawing/2014/main" id="{8FE83368-ED14-4356-8B62-BDE23E5038A5}"/>
                </a:ext>
              </a:extLst>
            </p:cNvPr>
            <p:cNvSpPr txBox="1"/>
            <p:nvPr/>
          </p:nvSpPr>
          <p:spPr>
            <a:xfrm>
              <a:off x="12695165" y="4996906"/>
              <a:ext cx="457200" cy="338554"/>
            </a:xfrm>
            <a:prstGeom prst="rect">
              <a:avLst/>
            </a:prstGeom>
            <a:noFill/>
          </p:spPr>
          <p:txBody>
            <a:bodyPr wrap="square" rtlCol="0">
              <a:spAutoFit/>
            </a:bodyPr>
            <a:lstStyle/>
            <a:p>
              <a:r>
                <a:rPr lang="en-US" sz="800" dirty="0">
                  <a:solidFill>
                    <a:schemeClr val="tx1"/>
                  </a:solidFill>
                  <a:latin typeface="+mn-lt"/>
                </a:rPr>
                <a:t>2.34</a:t>
              </a:r>
            </a:p>
          </p:txBody>
        </p:sp>
        <p:sp>
          <p:nvSpPr>
            <p:cNvPr id="181" name="TextBox 180">
              <a:extLst>
                <a:ext uri="{FF2B5EF4-FFF2-40B4-BE49-F238E27FC236}">
                  <a16:creationId xmlns:a16="http://schemas.microsoft.com/office/drawing/2014/main" id="{FD27BE51-1009-476B-8DA9-AB68C89186AF}"/>
                </a:ext>
              </a:extLst>
            </p:cNvPr>
            <p:cNvSpPr txBox="1"/>
            <p:nvPr/>
          </p:nvSpPr>
          <p:spPr>
            <a:xfrm>
              <a:off x="12963782" y="4996906"/>
              <a:ext cx="457200" cy="338554"/>
            </a:xfrm>
            <a:prstGeom prst="rect">
              <a:avLst/>
            </a:prstGeom>
            <a:noFill/>
          </p:spPr>
          <p:txBody>
            <a:bodyPr wrap="square" rtlCol="0">
              <a:spAutoFit/>
            </a:bodyPr>
            <a:lstStyle/>
            <a:p>
              <a:r>
                <a:rPr lang="en-US" sz="800" dirty="0">
                  <a:solidFill>
                    <a:schemeClr val="tx1"/>
                  </a:solidFill>
                  <a:latin typeface="+mn-lt"/>
                </a:rPr>
                <a:t>2.40</a:t>
              </a:r>
            </a:p>
          </p:txBody>
        </p:sp>
        <p:sp>
          <p:nvSpPr>
            <p:cNvPr id="182" name="TextBox 181">
              <a:extLst>
                <a:ext uri="{FF2B5EF4-FFF2-40B4-BE49-F238E27FC236}">
                  <a16:creationId xmlns:a16="http://schemas.microsoft.com/office/drawing/2014/main" id="{A4E367B7-621A-48BB-AF5E-6FB58AAD482C}"/>
                </a:ext>
              </a:extLst>
            </p:cNvPr>
            <p:cNvSpPr txBox="1"/>
            <p:nvPr/>
          </p:nvSpPr>
          <p:spPr>
            <a:xfrm>
              <a:off x="13219529" y="4996906"/>
              <a:ext cx="457200" cy="338554"/>
            </a:xfrm>
            <a:prstGeom prst="rect">
              <a:avLst/>
            </a:prstGeom>
            <a:noFill/>
          </p:spPr>
          <p:txBody>
            <a:bodyPr wrap="square" rtlCol="0">
              <a:spAutoFit/>
            </a:bodyPr>
            <a:lstStyle/>
            <a:p>
              <a:r>
                <a:rPr lang="en-US" sz="800" dirty="0">
                  <a:solidFill>
                    <a:schemeClr val="tx1"/>
                  </a:solidFill>
                  <a:latin typeface="+mn-lt"/>
                </a:rPr>
                <a:t>2.46</a:t>
              </a:r>
            </a:p>
          </p:txBody>
        </p:sp>
        <p:sp>
          <p:nvSpPr>
            <p:cNvPr id="183" name="TextBox 182">
              <a:extLst>
                <a:ext uri="{FF2B5EF4-FFF2-40B4-BE49-F238E27FC236}">
                  <a16:creationId xmlns:a16="http://schemas.microsoft.com/office/drawing/2014/main" id="{1F8212A2-ADFC-483D-93D5-7B9B4BB331CA}"/>
                </a:ext>
              </a:extLst>
            </p:cNvPr>
            <p:cNvSpPr txBox="1"/>
            <p:nvPr/>
          </p:nvSpPr>
          <p:spPr>
            <a:xfrm>
              <a:off x="13622929" y="5042618"/>
              <a:ext cx="473890" cy="246221"/>
            </a:xfrm>
            <a:prstGeom prst="rect">
              <a:avLst/>
            </a:prstGeom>
            <a:noFill/>
          </p:spPr>
          <p:txBody>
            <a:bodyPr wrap="square" rtlCol="0">
              <a:spAutoFit/>
            </a:bodyPr>
            <a:lstStyle/>
            <a:p>
              <a:pPr algn="ctr"/>
              <a:r>
                <a:rPr lang="en-US" sz="1000" dirty="0">
                  <a:solidFill>
                    <a:schemeClr val="tx1"/>
                  </a:solidFill>
                  <a:latin typeface="+mn-lt"/>
                </a:rPr>
                <a:t>x/H</a:t>
              </a:r>
            </a:p>
          </p:txBody>
        </p:sp>
        <p:sp>
          <p:nvSpPr>
            <p:cNvPr id="184" name="TextBox 183">
              <a:extLst>
                <a:ext uri="{FF2B5EF4-FFF2-40B4-BE49-F238E27FC236}">
                  <a16:creationId xmlns:a16="http://schemas.microsoft.com/office/drawing/2014/main" id="{11DDF8D8-CDB8-49B5-824A-4467342A4182}"/>
                </a:ext>
              </a:extLst>
            </p:cNvPr>
            <p:cNvSpPr txBox="1"/>
            <p:nvPr/>
          </p:nvSpPr>
          <p:spPr>
            <a:xfrm>
              <a:off x="12320361" y="3943546"/>
              <a:ext cx="457200" cy="215444"/>
            </a:xfrm>
            <a:prstGeom prst="rect">
              <a:avLst/>
            </a:prstGeom>
            <a:noFill/>
          </p:spPr>
          <p:txBody>
            <a:bodyPr wrap="square" rtlCol="0">
              <a:spAutoFit/>
            </a:bodyPr>
            <a:lstStyle/>
            <a:p>
              <a:pPr algn="ctr"/>
              <a:r>
                <a:rPr lang="en-US" sz="800" dirty="0">
                  <a:solidFill>
                    <a:schemeClr val="tx1"/>
                  </a:solidFill>
                  <a:latin typeface="+mn-lt"/>
                </a:rPr>
                <a:t>-1.14</a:t>
              </a:r>
            </a:p>
          </p:txBody>
        </p:sp>
        <p:sp>
          <p:nvSpPr>
            <p:cNvPr id="185" name="TextBox 184">
              <a:extLst>
                <a:ext uri="{FF2B5EF4-FFF2-40B4-BE49-F238E27FC236}">
                  <a16:creationId xmlns:a16="http://schemas.microsoft.com/office/drawing/2014/main" id="{BAC5E935-8569-453B-8D0E-57066974FBCC}"/>
                </a:ext>
              </a:extLst>
            </p:cNvPr>
            <p:cNvSpPr txBox="1"/>
            <p:nvPr/>
          </p:nvSpPr>
          <p:spPr>
            <a:xfrm>
              <a:off x="12320360" y="4201322"/>
              <a:ext cx="457200" cy="215444"/>
            </a:xfrm>
            <a:prstGeom prst="rect">
              <a:avLst/>
            </a:prstGeom>
            <a:noFill/>
          </p:spPr>
          <p:txBody>
            <a:bodyPr wrap="square" rtlCol="0">
              <a:spAutoFit/>
            </a:bodyPr>
            <a:lstStyle/>
            <a:p>
              <a:pPr algn="ctr"/>
              <a:r>
                <a:rPr lang="en-US" sz="800" dirty="0">
                  <a:solidFill>
                    <a:schemeClr val="tx1"/>
                  </a:solidFill>
                  <a:latin typeface="+mn-lt"/>
                </a:rPr>
                <a:t>-1.20</a:t>
              </a:r>
            </a:p>
          </p:txBody>
        </p:sp>
        <p:sp>
          <p:nvSpPr>
            <p:cNvPr id="186" name="TextBox 185">
              <a:extLst>
                <a:ext uri="{FF2B5EF4-FFF2-40B4-BE49-F238E27FC236}">
                  <a16:creationId xmlns:a16="http://schemas.microsoft.com/office/drawing/2014/main" id="{396DD59B-7590-41FF-ABD9-9494B05C3341}"/>
                </a:ext>
              </a:extLst>
            </p:cNvPr>
            <p:cNvSpPr txBox="1"/>
            <p:nvPr/>
          </p:nvSpPr>
          <p:spPr>
            <a:xfrm>
              <a:off x="12320359" y="4506002"/>
              <a:ext cx="457200" cy="215444"/>
            </a:xfrm>
            <a:prstGeom prst="rect">
              <a:avLst/>
            </a:prstGeom>
            <a:noFill/>
          </p:spPr>
          <p:txBody>
            <a:bodyPr wrap="square" rtlCol="0">
              <a:spAutoFit/>
            </a:bodyPr>
            <a:lstStyle/>
            <a:p>
              <a:pPr algn="ctr"/>
              <a:r>
                <a:rPr lang="en-US" sz="800" dirty="0">
                  <a:solidFill>
                    <a:schemeClr val="tx1"/>
                  </a:solidFill>
                  <a:latin typeface="+mn-lt"/>
                </a:rPr>
                <a:t>-1.26</a:t>
              </a:r>
            </a:p>
          </p:txBody>
        </p:sp>
        <p:sp>
          <p:nvSpPr>
            <p:cNvPr id="187" name="TextBox 186">
              <a:extLst>
                <a:ext uri="{FF2B5EF4-FFF2-40B4-BE49-F238E27FC236}">
                  <a16:creationId xmlns:a16="http://schemas.microsoft.com/office/drawing/2014/main" id="{3C05BA27-6262-41D4-994E-9F15960F8F48}"/>
                </a:ext>
              </a:extLst>
            </p:cNvPr>
            <p:cNvSpPr txBox="1"/>
            <p:nvPr/>
          </p:nvSpPr>
          <p:spPr>
            <a:xfrm>
              <a:off x="12320362" y="4789550"/>
              <a:ext cx="457200" cy="215444"/>
            </a:xfrm>
            <a:prstGeom prst="rect">
              <a:avLst/>
            </a:prstGeom>
            <a:noFill/>
          </p:spPr>
          <p:txBody>
            <a:bodyPr wrap="square" rtlCol="0">
              <a:spAutoFit/>
            </a:bodyPr>
            <a:lstStyle/>
            <a:p>
              <a:pPr algn="ctr"/>
              <a:r>
                <a:rPr lang="en-US" sz="800" dirty="0">
                  <a:solidFill>
                    <a:schemeClr val="tx1"/>
                  </a:solidFill>
                  <a:latin typeface="+mn-lt"/>
                </a:rPr>
                <a:t>-1.32</a:t>
              </a:r>
            </a:p>
          </p:txBody>
        </p:sp>
        <p:sp>
          <p:nvSpPr>
            <p:cNvPr id="192" name="TextBox 191">
              <a:extLst>
                <a:ext uri="{FF2B5EF4-FFF2-40B4-BE49-F238E27FC236}">
                  <a16:creationId xmlns:a16="http://schemas.microsoft.com/office/drawing/2014/main" id="{78E58563-BBB1-45D5-AEB9-487C2F94723F}"/>
                </a:ext>
              </a:extLst>
            </p:cNvPr>
            <p:cNvSpPr txBox="1"/>
            <p:nvPr/>
          </p:nvSpPr>
          <p:spPr>
            <a:xfrm>
              <a:off x="12329115" y="2259401"/>
              <a:ext cx="457200" cy="215444"/>
            </a:xfrm>
            <a:prstGeom prst="rect">
              <a:avLst/>
            </a:prstGeom>
            <a:noFill/>
          </p:spPr>
          <p:txBody>
            <a:bodyPr wrap="square" rtlCol="0">
              <a:spAutoFit/>
            </a:bodyPr>
            <a:lstStyle/>
            <a:p>
              <a:pPr algn="ctr"/>
              <a:r>
                <a:rPr lang="en-US" sz="800" dirty="0">
                  <a:solidFill>
                    <a:schemeClr val="tx1"/>
                  </a:solidFill>
                  <a:latin typeface="+mn-lt"/>
                </a:rPr>
                <a:t>-0.42</a:t>
              </a:r>
            </a:p>
          </p:txBody>
        </p:sp>
        <p:sp>
          <p:nvSpPr>
            <p:cNvPr id="193" name="TextBox 192">
              <a:extLst>
                <a:ext uri="{FF2B5EF4-FFF2-40B4-BE49-F238E27FC236}">
                  <a16:creationId xmlns:a16="http://schemas.microsoft.com/office/drawing/2014/main" id="{CF031766-F7F0-431A-89F4-F4C8F7DA68FA}"/>
                </a:ext>
              </a:extLst>
            </p:cNvPr>
            <p:cNvSpPr txBox="1"/>
            <p:nvPr/>
          </p:nvSpPr>
          <p:spPr>
            <a:xfrm>
              <a:off x="12329114" y="2612177"/>
              <a:ext cx="457200" cy="215444"/>
            </a:xfrm>
            <a:prstGeom prst="rect">
              <a:avLst/>
            </a:prstGeom>
            <a:noFill/>
          </p:spPr>
          <p:txBody>
            <a:bodyPr wrap="square" rtlCol="0">
              <a:spAutoFit/>
            </a:bodyPr>
            <a:lstStyle/>
            <a:p>
              <a:pPr algn="ctr"/>
              <a:r>
                <a:rPr lang="en-US" sz="800" dirty="0">
                  <a:solidFill>
                    <a:schemeClr val="tx1"/>
                  </a:solidFill>
                  <a:latin typeface="+mn-lt"/>
                </a:rPr>
                <a:t>-0.48</a:t>
              </a:r>
            </a:p>
          </p:txBody>
        </p:sp>
        <p:pic>
          <p:nvPicPr>
            <p:cNvPr id="201" name="Picture 15">
              <a:extLst>
                <a:ext uri="{FF2B5EF4-FFF2-40B4-BE49-F238E27FC236}">
                  <a16:creationId xmlns:a16="http://schemas.microsoft.com/office/drawing/2014/main" id="{4FCF5131-B8CC-4733-897F-AED473582E9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0327" t="4233" r="7352" b="7672"/>
            <a:stretch/>
          </p:blipFill>
          <p:spPr bwMode="auto">
            <a:xfrm>
              <a:off x="14320478" y="2748341"/>
              <a:ext cx="386110" cy="207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0" name="Text Box 33">
              <a:extLst>
                <a:ext uri="{FF2B5EF4-FFF2-40B4-BE49-F238E27FC236}">
                  <a16:creationId xmlns:a16="http://schemas.microsoft.com/office/drawing/2014/main" id="{CF350A05-EE27-4250-9F00-164E9FAF8927}"/>
                </a:ext>
              </a:extLst>
            </p:cNvPr>
            <p:cNvSpPr txBox="1">
              <a:spLocks noChangeArrowheads="1"/>
            </p:cNvSpPr>
            <p:nvPr/>
          </p:nvSpPr>
          <p:spPr bwMode="auto">
            <a:xfrm>
              <a:off x="14249921" y="2423677"/>
              <a:ext cx="548640" cy="276999"/>
            </a:xfrm>
            <a:prstGeom prst="rect">
              <a:avLst/>
            </a:prstGeom>
            <a:solidFill>
              <a:schemeClr val="accent1">
                <a:lumMod val="20000"/>
                <a:lumOff val="80000"/>
              </a:schemeClr>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200" i="1" kern="0" dirty="0">
                  <a:solidFill>
                    <a:srgbClr val="0B00A0"/>
                  </a:solidFill>
                  <a:latin typeface="Arial"/>
                </a:rPr>
                <a:t>TKE</a:t>
              </a:r>
              <a:endParaRPr lang="en-US" sz="1200" kern="0" dirty="0">
                <a:solidFill>
                  <a:srgbClr val="0B00A0"/>
                </a:solidFill>
                <a:latin typeface="Arial"/>
              </a:endParaRPr>
            </a:p>
          </p:txBody>
        </p:sp>
        <p:sp>
          <p:nvSpPr>
            <p:cNvPr id="212" name="Right Triangle 211">
              <a:extLst>
                <a:ext uri="{FF2B5EF4-FFF2-40B4-BE49-F238E27FC236}">
                  <a16:creationId xmlns:a16="http://schemas.microsoft.com/office/drawing/2014/main" id="{C7D4D1AF-7BE4-40B1-B679-0C1CD0063EE9}"/>
                </a:ext>
              </a:extLst>
            </p:cNvPr>
            <p:cNvSpPr/>
            <p:nvPr/>
          </p:nvSpPr>
          <p:spPr>
            <a:xfrm>
              <a:off x="12726530" y="3865027"/>
              <a:ext cx="862892" cy="11456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id="{3BDB689C-4B0D-4395-A976-87502DB76336}"/>
                </a:ext>
              </a:extLst>
            </p:cNvPr>
            <p:cNvCxnSpPr/>
            <p:nvPr/>
          </p:nvCxnSpPr>
          <p:spPr bwMode="auto">
            <a:xfrm>
              <a:off x="12726530" y="3876952"/>
              <a:ext cx="862892" cy="112420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4" name="Picture 2">
              <a:extLst>
                <a:ext uri="{FF2B5EF4-FFF2-40B4-BE49-F238E27FC236}">
                  <a16:creationId xmlns:a16="http://schemas.microsoft.com/office/drawing/2014/main" id="{E0292631-1AED-4B68-B9CE-1F20B284183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3380" r="22935" b="89964"/>
            <a:stretch/>
          </p:blipFill>
          <p:spPr bwMode="auto">
            <a:xfrm>
              <a:off x="12726939" y="2180023"/>
              <a:ext cx="1437621" cy="96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 name="Freeform 115">
              <a:extLst>
                <a:ext uri="{FF2B5EF4-FFF2-40B4-BE49-F238E27FC236}">
                  <a16:creationId xmlns:a16="http://schemas.microsoft.com/office/drawing/2014/main" id="{69CB2F8B-CCF6-48DC-9221-D86C30003362}"/>
                </a:ext>
              </a:extLst>
            </p:cNvPr>
            <p:cNvSpPr/>
            <p:nvPr/>
          </p:nvSpPr>
          <p:spPr bwMode="auto">
            <a:xfrm>
              <a:off x="12726938" y="2342852"/>
              <a:ext cx="1437620" cy="594461"/>
            </a:xfrm>
            <a:custGeom>
              <a:avLst/>
              <a:gdLst>
                <a:gd name="connsiteX0" fmla="*/ 0 w 1549021"/>
                <a:gd name="connsiteY0" fmla="*/ 51927 h 536422"/>
                <a:gd name="connsiteX1" fmla="*/ 1132765 w 1549021"/>
                <a:gd name="connsiteY1" fmla="*/ 45103 h 536422"/>
                <a:gd name="connsiteX2" fmla="*/ 1549021 w 1549021"/>
                <a:gd name="connsiteY2" fmla="*/ 536422 h 536422"/>
                <a:gd name="connsiteX0" fmla="*/ 0 w 1184159"/>
                <a:gd name="connsiteY0" fmla="*/ 4831 h 859230"/>
                <a:gd name="connsiteX1" fmla="*/ 767903 w 1184159"/>
                <a:gd name="connsiteY1" fmla="*/ 367911 h 859230"/>
                <a:gd name="connsiteX2" fmla="*/ 1184159 w 1184159"/>
                <a:gd name="connsiteY2" fmla="*/ 859230 h 859230"/>
                <a:gd name="connsiteX0" fmla="*/ 0 w 1184159"/>
                <a:gd name="connsiteY0" fmla="*/ 0 h 854399"/>
                <a:gd name="connsiteX1" fmla="*/ 767903 w 1184159"/>
                <a:gd name="connsiteY1" fmla="*/ 363080 h 854399"/>
                <a:gd name="connsiteX2" fmla="*/ 1184159 w 1184159"/>
                <a:gd name="connsiteY2" fmla="*/ 854399 h 854399"/>
                <a:gd name="connsiteX0" fmla="*/ 0 w 1184159"/>
                <a:gd name="connsiteY0" fmla="*/ 0 h 854399"/>
                <a:gd name="connsiteX1" fmla="*/ 636554 w 1184159"/>
                <a:gd name="connsiteY1" fmla="*/ 155573 h 854399"/>
                <a:gd name="connsiteX2" fmla="*/ 1184159 w 1184159"/>
                <a:gd name="connsiteY2" fmla="*/ 854399 h 854399"/>
                <a:gd name="connsiteX0" fmla="*/ 0 w 1184159"/>
                <a:gd name="connsiteY0" fmla="*/ 0 h 854399"/>
                <a:gd name="connsiteX1" fmla="*/ 636554 w 1184159"/>
                <a:gd name="connsiteY1" fmla="*/ 155573 h 854399"/>
                <a:gd name="connsiteX2" fmla="*/ 1184159 w 1184159"/>
                <a:gd name="connsiteY2" fmla="*/ 854399 h 854399"/>
                <a:gd name="connsiteX0" fmla="*/ 0 w 1176862"/>
                <a:gd name="connsiteY0" fmla="*/ 0 h 376230"/>
                <a:gd name="connsiteX1" fmla="*/ 636554 w 1176862"/>
                <a:gd name="connsiteY1" fmla="*/ 155573 h 376230"/>
                <a:gd name="connsiteX2" fmla="*/ 1176862 w 1176862"/>
                <a:gd name="connsiteY2" fmla="*/ 376230 h 376230"/>
                <a:gd name="connsiteX0" fmla="*/ 0 w 1176862"/>
                <a:gd name="connsiteY0" fmla="*/ 0 h 376230"/>
                <a:gd name="connsiteX1" fmla="*/ 636554 w 1176862"/>
                <a:gd name="connsiteY1" fmla="*/ 155573 h 376230"/>
                <a:gd name="connsiteX2" fmla="*/ 1176862 w 1176862"/>
                <a:gd name="connsiteY2" fmla="*/ 376230 h 376230"/>
                <a:gd name="connsiteX0" fmla="*/ 0 w 1176862"/>
                <a:gd name="connsiteY0" fmla="*/ 0 h 376230"/>
                <a:gd name="connsiteX1" fmla="*/ 636554 w 1176862"/>
                <a:gd name="connsiteY1" fmla="*/ 155573 h 376230"/>
                <a:gd name="connsiteX2" fmla="*/ 1176862 w 1176862"/>
                <a:gd name="connsiteY2" fmla="*/ 376230 h 376230"/>
                <a:gd name="connsiteX0" fmla="*/ 0 w 1213348"/>
                <a:gd name="connsiteY0" fmla="*/ 0 h 376230"/>
                <a:gd name="connsiteX1" fmla="*/ 636554 w 1213348"/>
                <a:gd name="connsiteY1" fmla="*/ 155573 h 376230"/>
                <a:gd name="connsiteX2" fmla="*/ 1213348 w 1213348"/>
                <a:gd name="connsiteY2" fmla="*/ 376230 h 376230"/>
                <a:gd name="connsiteX0" fmla="*/ 0 w 1213348"/>
                <a:gd name="connsiteY0" fmla="*/ 0 h 376230"/>
                <a:gd name="connsiteX1" fmla="*/ 658445 w 1213348"/>
                <a:gd name="connsiteY1" fmla="*/ 155573 h 376230"/>
                <a:gd name="connsiteX2" fmla="*/ 1213348 w 1213348"/>
                <a:gd name="connsiteY2" fmla="*/ 376230 h 376230"/>
                <a:gd name="connsiteX0" fmla="*/ 0 w 1213348"/>
                <a:gd name="connsiteY0" fmla="*/ 0 h 376230"/>
                <a:gd name="connsiteX1" fmla="*/ 658445 w 1213348"/>
                <a:gd name="connsiteY1" fmla="*/ 158581 h 376230"/>
                <a:gd name="connsiteX2" fmla="*/ 1213348 w 1213348"/>
                <a:gd name="connsiteY2" fmla="*/ 376230 h 376230"/>
                <a:gd name="connsiteX0" fmla="*/ 0 w 1225803"/>
                <a:gd name="connsiteY0" fmla="*/ 0 h 279156"/>
                <a:gd name="connsiteX1" fmla="*/ 658445 w 1225803"/>
                <a:gd name="connsiteY1" fmla="*/ 158581 h 279156"/>
                <a:gd name="connsiteX2" fmla="*/ 1225803 w 1225803"/>
                <a:gd name="connsiteY2" fmla="*/ 279156 h 279156"/>
                <a:gd name="connsiteX0" fmla="*/ 0 w 1225803"/>
                <a:gd name="connsiteY0" fmla="*/ 0 h 279156"/>
                <a:gd name="connsiteX1" fmla="*/ 652218 w 1225803"/>
                <a:gd name="connsiteY1" fmla="*/ 123912 h 279156"/>
                <a:gd name="connsiteX2" fmla="*/ 1225803 w 1225803"/>
                <a:gd name="connsiteY2" fmla="*/ 279156 h 279156"/>
                <a:gd name="connsiteX0" fmla="*/ 0 w 1225803"/>
                <a:gd name="connsiteY0" fmla="*/ 0 h 279156"/>
                <a:gd name="connsiteX1" fmla="*/ 652218 w 1225803"/>
                <a:gd name="connsiteY1" fmla="*/ 123912 h 279156"/>
                <a:gd name="connsiteX2" fmla="*/ 1225803 w 1225803"/>
                <a:gd name="connsiteY2" fmla="*/ 279156 h 279156"/>
              </a:gdLst>
              <a:ahLst/>
              <a:cxnLst>
                <a:cxn ang="0">
                  <a:pos x="connsiteX0" y="connsiteY0"/>
                </a:cxn>
                <a:cxn ang="0">
                  <a:pos x="connsiteX1" y="connsiteY1"/>
                </a:cxn>
                <a:cxn ang="0">
                  <a:pos x="connsiteX2" y="connsiteY2"/>
                </a:cxn>
              </a:cxnLst>
              <a:rect l="l" t="t" r="r" b="b"/>
              <a:pathLst>
                <a:path w="1225803" h="279156">
                  <a:moveTo>
                    <a:pt x="0" y="0"/>
                  </a:moveTo>
                  <a:cubicBezTo>
                    <a:pt x="386216" y="73499"/>
                    <a:pt x="447918" y="77386"/>
                    <a:pt x="652218" y="123912"/>
                  </a:cubicBezTo>
                  <a:cubicBezTo>
                    <a:pt x="856518" y="170438"/>
                    <a:pt x="928008" y="185472"/>
                    <a:pt x="1225803" y="279156"/>
                  </a:cubicBezTo>
                </a:path>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6" name="TextBox 215">
              <a:extLst>
                <a:ext uri="{FF2B5EF4-FFF2-40B4-BE49-F238E27FC236}">
                  <a16:creationId xmlns:a16="http://schemas.microsoft.com/office/drawing/2014/main" id="{7FCF26C4-6D82-4ED0-9870-116C359014CE}"/>
                </a:ext>
              </a:extLst>
            </p:cNvPr>
            <p:cNvSpPr txBox="1"/>
            <p:nvPr/>
          </p:nvSpPr>
          <p:spPr>
            <a:xfrm>
              <a:off x="10295054" y="3044815"/>
              <a:ext cx="457200" cy="246221"/>
            </a:xfrm>
            <a:prstGeom prst="rect">
              <a:avLst/>
            </a:prstGeom>
            <a:solidFill>
              <a:schemeClr val="bg1"/>
            </a:solidFill>
          </p:spPr>
          <p:txBody>
            <a:bodyPr wrap="square" rtlCol="0">
              <a:spAutoFit/>
            </a:bodyPr>
            <a:lstStyle/>
            <a:p>
              <a:pPr algn="ctr"/>
              <a:r>
                <a:rPr lang="en-US" sz="1000" dirty="0">
                  <a:solidFill>
                    <a:schemeClr val="tx1"/>
                  </a:solidFill>
                  <a:latin typeface="+mn-lt"/>
                </a:rPr>
                <a:t>0</a:t>
              </a:r>
            </a:p>
          </p:txBody>
        </p:sp>
        <p:sp>
          <p:nvSpPr>
            <p:cNvPr id="217" name="TextBox 216">
              <a:extLst>
                <a:ext uri="{FF2B5EF4-FFF2-40B4-BE49-F238E27FC236}">
                  <a16:creationId xmlns:a16="http://schemas.microsoft.com/office/drawing/2014/main" id="{5D878A0E-A9AF-45F8-A4D4-1F3480A4B3AC}"/>
                </a:ext>
              </a:extLst>
            </p:cNvPr>
            <p:cNvSpPr txBox="1"/>
            <p:nvPr/>
          </p:nvSpPr>
          <p:spPr>
            <a:xfrm>
              <a:off x="11144015" y="3044815"/>
              <a:ext cx="457200" cy="246221"/>
            </a:xfrm>
            <a:prstGeom prst="rect">
              <a:avLst/>
            </a:prstGeom>
            <a:solidFill>
              <a:schemeClr val="bg1"/>
            </a:solidFill>
          </p:spPr>
          <p:txBody>
            <a:bodyPr wrap="square" rtlCol="0">
              <a:spAutoFit/>
            </a:bodyPr>
            <a:lstStyle/>
            <a:p>
              <a:pPr algn="ctr"/>
              <a:r>
                <a:rPr lang="en-US" sz="1000" dirty="0">
                  <a:solidFill>
                    <a:schemeClr val="tx1"/>
                  </a:solidFill>
                  <a:latin typeface="+mn-lt"/>
                </a:rPr>
                <a:t>.5</a:t>
              </a:r>
            </a:p>
          </p:txBody>
        </p:sp>
        <p:sp>
          <p:nvSpPr>
            <p:cNvPr id="218" name="TextBox 217">
              <a:extLst>
                <a:ext uri="{FF2B5EF4-FFF2-40B4-BE49-F238E27FC236}">
                  <a16:creationId xmlns:a16="http://schemas.microsoft.com/office/drawing/2014/main" id="{00FCEC55-DACE-4481-AB1B-FE98BA466199}"/>
                </a:ext>
              </a:extLst>
            </p:cNvPr>
            <p:cNvSpPr txBox="1"/>
            <p:nvPr/>
          </p:nvSpPr>
          <p:spPr>
            <a:xfrm>
              <a:off x="12108189" y="3044815"/>
              <a:ext cx="457200" cy="246221"/>
            </a:xfrm>
            <a:prstGeom prst="rect">
              <a:avLst/>
            </a:prstGeom>
            <a:solidFill>
              <a:schemeClr val="bg1"/>
            </a:solidFill>
          </p:spPr>
          <p:txBody>
            <a:bodyPr wrap="square" rtlCol="0">
              <a:spAutoFit/>
            </a:bodyPr>
            <a:lstStyle/>
            <a:p>
              <a:pPr algn="ctr"/>
              <a:r>
                <a:rPr lang="en-US" sz="1000" dirty="0">
                  <a:solidFill>
                    <a:schemeClr val="tx1"/>
                  </a:solidFill>
                  <a:latin typeface="+mn-lt"/>
                </a:rPr>
                <a:t>1</a:t>
              </a:r>
            </a:p>
          </p:txBody>
        </p:sp>
        <p:sp>
          <p:nvSpPr>
            <p:cNvPr id="219" name="TextBox 218">
              <a:extLst>
                <a:ext uri="{FF2B5EF4-FFF2-40B4-BE49-F238E27FC236}">
                  <a16:creationId xmlns:a16="http://schemas.microsoft.com/office/drawing/2014/main" id="{8F64019B-0C51-46B1-87BC-67220EB462CC}"/>
                </a:ext>
              </a:extLst>
            </p:cNvPr>
            <p:cNvSpPr txBox="1"/>
            <p:nvPr/>
          </p:nvSpPr>
          <p:spPr>
            <a:xfrm>
              <a:off x="11631939" y="3098976"/>
              <a:ext cx="457200" cy="246221"/>
            </a:xfrm>
            <a:prstGeom prst="rect">
              <a:avLst/>
            </a:prstGeom>
            <a:solidFill>
              <a:schemeClr val="bg1"/>
            </a:solidFill>
          </p:spPr>
          <p:txBody>
            <a:bodyPr wrap="square" rtlCol="0">
              <a:spAutoFit/>
            </a:bodyPr>
            <a:lstStyle/>
            <a:p>
              <a:pPr algn="ctr"/>
              <a:r>
                <a:rPr lang="en-US" sz="1000" dirty="0">
                  <a:solidFill>
                    <a:schemeClr val="tx1"/>
                  </a:solidFill>
                  <a:latin typeface="+mn-lt"/>
                </a:rPr>
                <a:t>x/S</a:t>
              </a:r>
            </a:p>
          </p:txBody>
        </p:sp>
        <p:sp>
          <p:nvSpPr>
            <p:cNvPr id="220" name="TextBox 219">
              <a:extLst>
                <a:ext uri="{FF2B5EF4-FFF2-40B4-BE49-F238E27FC236}">
                  <a16:creationId xmlns:a16="http://schemas.microsoft.com/office/drawing/2014/main" id="{DF06D846-2C18-4B28-B885-43569C8698C8}"/>
                </a:ext>
              </a:extLst>
            </p:cNvPr>
            <p:cNvSpPr txBox="1"/>
            <p:nvPr/>
          </p:nvSpPr>
          <p:spPr>
            <a:xfrm>
              <a:off x="10287268" y="5076359"/>
              <a:ext cx="457200" cy="246221"/>
            </a:xfrm>
            <a:prstGeom prst="rect">
              <a:avLst/>
            </a:prstGeom>
            <a:solidFill>
              <a:schemeClr val="bg1"/>
            </a:solidFill>
          </p:spPr>
          <p:txBody>
            <a:bodyPr wrap="square" rtlCol="0">
              <a:spAutoFit/>
            </a:bodyPr>
            <a:lstStyle/>
            <a:p>
              <a:pPr algn="ctr"/>
              <a:r>
                <a:rPr lang="en-US" sz="1000" dirty="0">
                  <a:solidFill>
                    <a:schemeClr val="tx1"/>
                  </a:solidFill>
                  <a:latin typeface="+mn-lt"/>
                </a:rPr>
                <a:t>0</a:t>
              </a:r>
            </a:p>
          </p:txBody>
        </p:sp>
        <p:sp>
          <p:nvSpPr>
            <p:cNvPr id="221" name="TextBox 220">
              <a:extLst>
                <a:ext uri="{FF2B5EF4-FFF2-40B4-BE49-F238E27FC236}">
                  <a16:creationId xmlns:a16="http://schemas.microsoft.com/office/drawing/2014/main" id="{AE22B686-1C0D-4FD5-860C-760DB05E144E}"/>
                </a:ext>
              </a:extLst>
            </p:cNvPr>
            <p:cNvSpPr txBox="1"/>
            <p:nvPr/>
          </p:nvSpPr>
          <p:spPr>
            <a:xfrm>
              <a:off x="11136229" y="5076359"/>
              <a:ext cx="457200" cy="246221"/>
            </a:xfrm>
            <a:prstGeom prst="rect">
              <a:avLst/>
            </a:prstGeom>
            <a:solidFill>
              <a:schemeClr val="bg1"/>
            </a:solidFill>
          </p:spPr>
          <p:txBody>
            <a:bodyPr wrap="square" rtlCol="0">
              <a:spAutoFit/>
            </a:bodyPr>
            <a:lstStyle/>
            <a:p>
              <a:pPr algn="ctr"/>
              <a:r>
                <a:rPr lang="en-US" sz="1000" dirty="0">
                  <a:solidFill>
                    <a:schemeClr val="tx1"/>
                  </a:solidFill>
                  <a:latin typeface="+mn-lt"/>
                </a:rPr>
                <a:t>.5</a:t>
              </a:r>
            </a:p>
          </p:txBody>
        </p:sp>
        <p:sp>
          <p:nvSpPr>
            <p:cNvPr id="222" name="TextBox 221">
              <a:extLst>
                <a:ext uri="{FF2B5EF4-FFF2-40B4-BE49-F238E27FC236}">
                  <a16:creationId xmlns:a16="http://schemas.microsoft.com/office/drawing/2014/main" id="{2A2A1880-D4CC-4F80-84DD-ED95D275AEF8}"/>
                </a:ext>
              </a:extLst>
            </p:cNvPr>
            <p:cNvSpPr txBox="1"/>
            <p:nvPr/>
          </p:nvSpPr>
          <p:spPr>
            <a:xfrm>
              <a:off x="12100403" y="5076359"/>
              <a:ext cx="457200" cy="246221"/>
            </a:xfrm>
            <a:prstGeom prst="rect">
              <a:avLst/>
            </a:prstGeom>
            <a:solidFill>
              <a:schemeClr val="bg1"/>
            </a:solidFill>
          </p:spPr>
          <p:txBody>
            <a:bodyPr wrap="square" rtlCol="0">
              <a:spAutoFit/>
            </a:bodyPr>
            <a:lstStyle/>
            <a:p>
              <a:pPr algn="ctr"/>
              <a:r>
                <a:rPr lang="en-US" sz="1000" dirty="0">
                  <a:solidFill>
                    <a:schemeClr val="tx1"/>
                  </a:solidFill>
                  <a:latin typeface="+mn-lt"/>
                </a:rPr>
                <a:t>1</a:t>
              </a:r>
            </a:p>
          </p:txBody>
        </p:sp>
        <p:sp>
          <p:nvSpPr>
            <p:cNvPr id="223" name="TextBox 222">
              <a:extLst>
                <a:ext uri="{FF2B5EF4-FFF2-40B4-BE49-F238E27FC236}">
                  <a16:creationId xmlns:a16="http://schemas.microsoft.com/office/drawing/2014/main" id="{D7071F13-3A14-4C60-8882-E95F1449528A}"/>
                </a:ext>
              </a:extLst>
            </p:cNvPr>
            <p:cNvSpPr txBox="1"/>
            <p:nvPr/>
          </p:nvSpPr>
          <p:spPr>
            <a:xfrm>
              <a:off x="11624153" y="5130520"/>
              <a:ext cx="457200" cy="246221"/>
            </a:xfrm>
            <a:prstGeom prst="rect">
              <a:avLst/>
            </a:prstGeom>
            <a:solidFill>
              <a:schemeClr val="bg1"/>
            </a:solidFill>
          </p:spPr>
          <p:txBody>
            <a:bodyPr wrap="square" rtlCol="0">
              <a:spAutoFit/>
            </a:bodyPr>
            <a:lstStyle/>
            <a:p>
              <a:pPr algn="ctr"/>
              <a:r>
                <a:rPr lang="en-US" sz="1000" dirty="0">
                  <a:solidFill>
                    <a:schemeClr val="tx1"/>
                  </a:solidFill>
                  <a:latin typeface="+mn-lt"/>
                </a:rPr>
                <a:t>x/S</a:t>
              </a:r>
            </a:p>
          </p:txBody>
        </p:sp>
        <p:sp>
          <p:nvSpPr>
            <p:cNvPr id="224" name="TextBox 223">
              <a:extLst>
                <a:ext uri="{FF2B5EF4-FFF2-40B4-BE49-F238E27FC236}">
                  <a16:creationId xmlns:a16="http://schemas.microsoft.com/office/drawing/2014/main" id="{9A0C06D7-D221-470D-8614-910EE83E0B30}"/>
                </a:ext>
              </a:extLst>
            </p:cNvPr>
            <p:cNvSpPr txBox="1"/>
            <p:nvPr/>
          </p:nvSpPr>
          <p:spPr>
            <a:xfrm>
              <a:off x="12329113" y="2964357"/>
              <a:ext cx="457200" cy="215444"/>
            </a:xfrm>
            <a:prstGeom prst="rect">
              <a:avLst/>
            </a:prstGeom>
            <a:noFill/>
          </p:spPr>
          <p:txBody>
            <a:bodyPr wrap="square" rtlCol="0">
              <a:spAutoFit/>
            </a:bodyPr>
            <a:lstStyle/>
            <a:p>
              <a:pPr algn="ctr"/>
              <a:r>
                <a:rPr lang="en-US" sz="800" dirty="0">
                  <a:solidFill>
                    <a:schemeClr val="tx1"/>
                  </a:solidFill>
                  <a:latin typeface="+mn-lt"/>
                </a:rPr>
                <a:t>-0.54</a:t>
              </a:r>
            </a:p>
          </p:txBody>
        </p:sp>
      </p:grpSp>
    </p:spTree>
    <p:extLst>
      <p:ext uri="{BB962C8B-B14F-4D97-AF65-F5344CB8AC3E}">
        <p14:creationId xmlns:p14="http://schemas.microsoft.com/office/powerpoint/2010/main" val="262322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 name="Picture 2">
            <a:extLst>
              <a:ext uri="{FF2B5EF4-FFF2-40B4-BE49-F238E27FC236}">
                <a16:creationId xmlns:a16="http://schemas.microsoft.com/office/drawing/2014/main" id="{BE130884-56E6-4AAD-8FF3-C51CBE28F3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80" r="22935" b="89964"/>
          <a:stretch/>
        </p:blipFill>
        <p:spPr bwMode="auto">
          <a:xfrm>
            <a:off x="663083" y="1580747"/>
            <a:ext cx="1559794" cy="113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C89AAA9-4AE4-4C80-8FA0-516CFF1C71B0}"/>
              </a:ext>
            </a:extLst>
          </p:cNvPr>
          <p:cNvPicPr>
            <a:picLocks noChangeAspect="1"/>
          </p:cNvPicPr>
          <p:nvPr/>
        </p:nvPicPr>
        <p:blipFill rotWithShape="1">
          <a:blip r:embed="rId4"/>
          <a:srcRect l="14762" t="8518" r="24523" b="15374"/>
          <a:stretch/>
        </p:blipFill>
        <p:spPr>
          <a:xfrm>
            <a:off x="3120669" y="1178560"/>
            <a:ext cx="1554480" cy="1463040"/>
          </a:xfrm>
          <a:prstGeom prst="rect">
            <a:avLst/>
          </a:prstGeom>
        </p:spPr>
      </p:pic>
      <p:sp>
        <p:nvSpPr>
          <p:cNvPr id="442" name="Right Triangle 441">
            <a:extLst>
              <a:ext uri="{FF2B5EF4-FFF2-40B4-BE49-F238E27FC236}">
                <a16:creationId xmlns:a16="http://schemas.microsoft.com/office/drawing/2014/main" id="{6CA41405-76DC-49FE-8034-526500269F92}"/>
              </a:ext>
            </a:extLst>
          </p:cNvPr>
          <p:cNvSpPr/>
          <p:nvPr/>
        </p:nvSpPr>
        <p:spPr>
          <a:xfrm>
            <a:off x="3085939" y="1314164"/>
            <a:ext cx="975021" cy="1403939"/>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3999" cy="1033463"/>
          </a:xfrm>
        </p:spPr>
        <p:txBody>
          <a:bodyPr/>
          <a:lstStyle/>
          <a:p>
            <a:r>
              <a:rPr lang="en-US" dirty="0"/>
              <a:t>Spectral Analysis</a:t>
            </a:r>
          </a:p>
        </p:txBody>
      </p:sp>
      <p:sp>
        <p:nvSpPr>
          <p:cNvPr id="160" name="Content Placeholder 159"/>
          <p:cNvSpPr>
            <a:spLocks noGrp="1"/>
          </p:cNvSpPr>
          <p:nvPr>
            <p:ph idx="1"/>
          </p:nvPr>
        </p:nvSpPr>
        <p:spPr>
          <a:xfrm>
            <a:off x="4944423" y="5474872"/>
            <a:ext cx="3897889" cy="1027517"/>
          </a:xfrm>
        </p:spPr>
        <p:txBody>
          <a:bodyPr>
            <a:normAutofit fontScale="62500" lnSpcReduction="20000"/>
          </a:bodyPr>
          <a:lstStyle/>
          <a:p>
            <a:r>
              <a:rPr lang="en-US" dirty="0"/>
              <a:t>Increased large-scale energy in a narrower band</a:t>
            </a:r>
          </a:p>
          <a:p>
            <a:r>
              <a:rPr lang="en-US" dirty="0"/>
              <a:t>Less energy in the small scales</a:t>
            </a:r>
          </a:p>
        </p:txBody>
      </p:sp>
      <p:pic>
        <p:nvPicPr>
          <p:cNvPr id="4" name="Picture 3">
            <a:extLst>
              <a:ext uri="{FF2B5EF4-FFF2-40B4-BE49-F238E27FC236}">
                <a16:creationId xmlns:a16="http://schemas.microsoft.com/office/drawing/2014/main" id="{10D45785-F0DE-4365-AFB9-28E7CF3A218E}"/>
              </a:ext>
            </a:extLst>
          </p:cNvPr>
          <p:cNvPicPr>
            <a:picLocks noChangeAspect="1"/>
          </p:cNvPicPr>
          <p:nvPr/>
        </p:nvPicPr>
        <p:blipFill rotWithShape="1">
          <a:blip r:embed="rId5">
            <a:clrChange>
              <a:clrFrom>
                <a:srgbClr val="FFFFFF"/>
              </a:clrFrom>
              <a:clrTo>
                <a:srgbClr val="FFFFFF">
                  <a:alpha val="0"/>
                </a:srgbClr>
              </a:clrTo>
            </a:clrChange>
          </a:blip>
          <a:srcRect l="13181" t="7566" r="20745" b="11093"/>
          <a:stretch/>
        </p:blipFill>
        <p:spPr>
          <a:xfrm>
            <a:off x="651789" y="1160272"/>
            <a:ext cx="1691640" cy="1563624"/>
          </a:xfrm>
          <a:prstGeom prst="rect">
            <a:avLst/>
          </a:prstGeom>
        </p:spPr>
      </p:pic>
      <p:sp>
        <p:nvSpPr>
          <p:cNvPr id="435" name="Rectangle 434"/>
          <p:cNvSpPr/>
          <p:nvPr/>
        </p:nvSpPr>
        <p:spPr bwMode="auto">
          <a:xfrm>
            <a:off x="652742" y="1165088"/>
            <a:ext cx="1673352" cy="155448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39" name="Rectangle 438"/>
          <p:cNvSpPr/>
          <p:nvPr/>
        </p:nvSpPr>
        <p:spPr bwMode="auto">
          <a:xfrm>
            <a:off x="3081176" y="1168776"/>
            <a:ext cx="1673352" cy="155448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50" name="Rectangle 349">
            <a:extLst>
              <a:ext uri="{FF2B5EF4-FFF2-40B4-BE49-F238E27FC236}">
                <a16:creationId xmlns:a16="http://schemas.microsoft.com/office/drawing/2014/main" id="{D052CCD3-1002-46EF-AD9D-126C0FD800A8}"/>
              </a:ext>
            </a:extLst>
          </p:cNvPr>
          <p:cNvSpPr>
            <a:spLocks noChangeAspect="1"/>
          </p:cNvSpPr>
          <p:nvPr/>
        </p:nvSpPr>
        <p:spPr bwMode="auto">
          <a:xfrm>
            <a:off x="1265199" y="1822117"/>
            <a:ext cx="365760" cy="339777"/>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51" name="Rectangle 350">
            <a:extLst>
              <a:ext uri="{FF2B5EF4-FFF2-40B4-BE49-F238E27FC236}">
                <a16:creationId xmlns:a16="http://schemas.microsoft.com/office/drawing/2014/main" id="{9D876B2E-D92F-4802-BC35-AB05812B1440}"/>
              </a:ext>
            </a:extLst>
          </p:cNvPr>
          <p:cNvSpPr>
            <a:spLocks noChangeAspect="1"/>
          </p:cNvSpPr>
          <p:nvPr/>
        </p:nvSpPr>
        <p:spPr bwMode="auto">
          <a:xfrm>
            <a:off x="3536472" y="1891923"/>
            <a:ext cx="365760" cy="339777"/>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grpSp>
        <p:nvGrpSpPr>
          <p:cNvPr id="38" name="Group 37"/>
          <p:cNvGrpSpPr/>
          <p:nvPr/>
        </p:nvGrpSpPr>
        <p:grpSpPr>
          <a:xfrm>
            <a:off x="757411" y="3243431"/>
            <a:ext cx="3931920" cy="2952144"/>
            <a:chOff x="2549255" y="3506219"/>
            <a:chExt cx="3931920" cy="2952144"/>
          </a:xfrm>
        </p:grpSpPr>
        <p:pic>
          <p:nvPicPr>
            <p:cNvPr id="10" name="Picture 9">
              <a:extLst>
                <a:ext uri="{FF2B5EF4-FFF2-40B4-BE49-F238E27FC236}">
                  <a16:creationId xmlns:a16="http://schemas.microsoft.com/office/drawing/2014/main" id="{E11A2F2B-977F-4360-8C9E-EB7B8DC459CC}"/>
                </a:ext>
              </a:extLst>
            </p:cNvPr>
            <p:cNvPicPr>
              <a:picLocks noChangeAspect="1"/>
            </p:cNvPicPr>
            <p:nvPr/>
          </p:nvPicPr>
          <p:blipFill>
            <a:blip r:embed="rId6"/>
            <a:stretch>
              <a:fillRect/>
            </a:stretch>
          </p:blipFill>
          <p:spPr>
            <a:xfrm>
              <a:off x="2549255" y="3506219"/>
              <a:ext cx="3931920" cy="2952144"/>
            </a:xfrm>
            <a:prstGeom prst="rect">
              <a:avLst/>
            </a:prstGeom>
          </p:spPr>
        </p:pic>
        <p:pic>
          <p:nvPicPr>
            <p:cNvPr id="11" name="Picture 10">
              <a:extLst>
                <a:ext uri="{FF2B5EF4-FFF2-40B4-BE49-F238E27FC236}">
                  <a16:creationId xmlns:a16="http://schemas.microsoft.com/office/drawing/2014/main" id="{D1FC5CE2-3D18-4440-B975-36DA2692D3C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49255" y="3506219"/>
              <a:ext cx="3931920" cy="2952144"/>
            </a:xfrm>
            <a:prstGeom prst="rect">
              <a:avLst/>
            </a:prstGeom>
          </p:spPr>
        </p:pic>
        <p:cxnSp>
          <p:nvCxnSpPr>
            <p:cNvPr id="7" name="Straight Connector 6">
              <a:extLst>
                <a:ext uri="{FF2B5EF4-FFF2-40B4-BE49-F238E27FC236}">
                  <a16:creationId xmlns:a16="http://schemas.microsoft.com/office/drawing/2014/main" id="{7E90DEE1-1945-4FA6-AF84-34671154A524}"/>
                </a:ext>
              </a:extLst>
            </p:cNvPr>
            <p:cNvCxnSpPr>
              <a:cxnSpLocks/>
            </p:cNvCxnSpPr>
            <p:nvPr/>
          </p:nvCxnSpPr>
          <p:spPr bwMode="auto">
            <a:xfrm>
              <a:off x="5155304" y="3893141"/>
              <a:ext cx="877470" cy="924197"/>
            </a:xfrm>
            <a:prstGeom prst="line">
              <a:avLst/>
            </a:prstGeom>
            <a:solidFill>
              <a:schemeClr val="accent1"/>
            </a:solidFill>
            <a:ln w="15875"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2A140DBF-6B24-4757-9981-FC6940ECFFCE}"/>
                </a:ext>
              </a:extLst>
            </p:cNvPr>
            <p:cNvSpPr txBox="1"/>
            <p:nvPr/>
          </p:nvSpPr>
          <p:spPr>
            <a:xfrm>
              <a:off x="5230951" y="3882112"/>
              <a:ext cx="726176" cy="246221"/>
            </a:xfrm>
            <a:prstGeom prst="rect">
              <a:avLst/>
            </a:prstGeom>
            <a:noFill/>
          </p:spPr>
          <p:txBody>
            <a:bodyPr wrap="square" rtlCol="0" anchor="ctr">
              <a:spAutoFit/>
            </a:bodyPr>
            <a:lstStyle/>
            <a:p>
              <a:pPr algn="ctr"/>
              <a:r>
                <a:rPr lang="en-US" sz="1000" dirty="0">
                  <a:solidFill>
                    <a:schemeClr val="tx1"/>
                  </a:solidFill>
                  <a:latin typeface="Arial" panose="020B0604020202020204" pitchFamily="34" charset="0"/>
                  <a:cs typeface="Arial" panose="020B0604020202020204" pitchFamily="34" charset="0"/>
                </a:rPr>
                <a:t>-5/3</a:t>
              </a:r>
            </a:p>
          </p:txBody>
        </p:sp>
      </p:grpSp>
      <p:grpSp>
        <p:nvGrpSpPr>
          <p:cNvPr id="40" name="Group 39"/>
          <p:cNvGrpSpPr/>
          <p:nvPr/>
        </p:nvGrpSpPr>
        <p:grpSpPr>
          <a:xfrm>
            <a:off x="5205452" y="1007899"/>
            <a:ext cx="1930868" cy="1647785"/>
            <a:chOff x="6262489" y="1111907"/>
            <a:chExt cx="1930868" cy="1647785"/>
          </a:xfrm>
        </p:grpSpPr>
        <p:grpSp>
          <p:nvGrpSpPr>
            <p:cNvPr id="434" name="Group 433"/>
            <p:cNvGrpSpPr/>
            <p:nvPr/>
          </p:nvGrpSpPr>
          <p:grpSpPr>
            <a:xfrm>
              <a:off x="6262489" y="1372417"/>
              <a:ext cx="1371600" cy="1387275"/>
              <a:chOff x="7529513" y="1278525"/>
              <a:chExt cx="1371600" cy="1387275"/>
            </a:xfrm>
          </p:grpSpPr>
          <p:pic>
            <p:nvPicPr>
              <p:cNvPr id="16" name="Picture 15">
                <a:extLst>
                  <a:ext uri="{FF2B5EF4-FFF2-40B4-BE49-F238E27FC236}">
                    <a16:creationId xmlns:a16="http://schemas.microsoft.com/office/drawing/2014/main" id="{B4565DE4-AB52-433F-B1A9-ABAF43ADCF47}"/>
                  </a:ext>
                </a:extLst>
              </p:cNvPr>
              <p:cNvPicPr>
                <a:picLocks noChangeAspect="1"/>
              </p:cNvPicPr>
              <p:nvPr/>
            </p:nvPicPr>
            <p:blipFill rotWithShape="1">
              <a:blip r:embed="rId8"/>
              <a:srcRect l="16808" t="5231" r="17185" b="12866"/>
              <a:stretch/>
            </p:blipFill>
            <p:spPr>
              <a:xfrm>
                <a:off x="7529513" y="1278525"/>
                <a:ext cx="1371600" cy="1387275"/>
              </a:xfrm>
              <a:prstGeom prst="rect">
                <a:avLst/>
              </a:prstGeom>
            </p:spPr>
          </p:pic>
          <p:cxnSp>
            <p:nvCxnSpPr>
              <p:cNvPr id="6" name="Straight Connector 5"/>
              <p:cNvCxnSpPr/>
              <p:nvPr/>
            </p:nvCxnSpPr>
            <p:spPr bwMode="auto">
              <a:xfrm flipH="1">
                <a:off x="7942305" y="1864821"/>
                <a:ext cx="2381" cy="264319"/>
              </a:xfrm>
              <a:prstGeom prst="line">
                <a:avLst/>
              </a:prstGeom>
              <a:solidFill>
                <a:schemeClr val="accent1"/>
              </a:solidFill>
              <a:ln w="31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4"/>
              <p:cNvSpPr>
                <a:spLocks noChangeAspect="1"/>
              </p:cNvSpPr>
              <p:nvPr/>
            </p:nvSpPr>
            <p:spPr bwMode="auto">
              <a:xfrm>
                <a:off x="7639641"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 name="Oval 16"/>
              <p:cNvSpPr>
                <a:spLocks noChangeAspect="1"/>
              </p:cNvSpPr>
              <p:nvPr/>
            </p:nvSpPr>
            <p:spPr bwMode="auto">
              <a:xfrm>
                <a:off x="7706040"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 name="Oval 18"/>
              <p:cNvSpPr>
                <a:spLocks noChangeAspect="1"/>
              </p:cNvSpPr>
              <p:nvPr/>
            </p:nvSpPr>
            <p:spPr bwMode="auto">
              <a:xfrm>
                <a:off x="7772439"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0" name="Oval 19"/>
              <p:cNvSpPr>
                <a:spLocks noChangeAspect="1"/>
              </p:cNvSpPr>
              <p:nvPr/>
            </p:nvSpPr>
            <p:spPr bwMode="auto">
              <a:xfrm>
                <a:off x="7838838"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 name="Oval 20"/>
              <p:cNvSpPr>
                <a:spLocks noChangeAspect="1"/>
              </p:cNvSpPr>
              <p:nvPr/>
            </p:nvSpPr>
            <p:spPr bwMode="auto">
              <a:xfrm>
                <a:off x="7905237"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2" name="Oval 21"/>
              <p:cNvSpPr>
                <a:spLocks noChangeAspect="1"/>
              </p:cNvSpPr>
              <p:nvPr/>
            </p:nvSpPr>
            <p:spPr bwMode="auto">
              <a:xfrm>
                <a:off x="7971636"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 name="Oval 22"/>
              <p:cNvSpPr>
                <a:spLocks noChangeAspect="1"/>
              </p:cNvSpPr>
              <p:nvPr/>
            </p:nvSpPr>
            <p:spPr bwMode="auto">
              <a:xfrm>
                <a:off x="8038035"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4" name="Oval 23"/>
              <p:cNvSpPr>
                <a:spLocks noChangeAspect="1"/>
              </p:cNvSpPr>
              <p:nvPr/>
            </p:nvSpPr>
            <p:spPr bwMode="auto">
              <a:xfrm>
                <a:off x="8104434"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 name="Oval 24"/>
              <p:cNvSpPr>
                <a:spLocks noChangeAspect="1"/>
              </p:cNvSpPr>
              <p:nvPr/>
            </p:nvSpPr>
            <p:spPr bwMode="auto">
              <a:xfrm>
                <a:off x="8170833"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6" name="Oval 25"/>
              <p:cNvSpPr>
                <a:spLocks noChangeAspect="1"/>
              </p:cNvSpPr>
              <p:nvPr/>
            </p:nvSpPr>
            <p:spPr bwMode="auto">
              <a:xfrm>
                <a:off x="8237232"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 name="Oval 26"/>
              <p:cNvSpPr>
                <a:spLocks noChangeAspect="1"/>
              </p:cNvSpPr>
              <p:nvPr/>
            </p:nvSpPr>
            <p:spPr bwMode="auto">
              <a:xfrm>
                <a:off x="8303631"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8" name="Oval 27"/>
              <p:cNvSpPr>
                <a:spLocks noChangeAspect="1"/>
              </p:cNvSpPr>
              <p:nvPr/>
            </p:nvSpPr>
            <p:spPr bwMode="auto">
              <a:xfrm>
                <a:off x="8370030"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 name="Oval 28"/>
              <p:cNvSpPr>
                <a:spLocks noChangeAspect="1"/>
              </p:cNvSpPr>
              <p:nvPr/>
            </p:nvSpPr>
            <p:spPr bwMode="auto">
              <a:xfrm>
                <a:off x="8436429"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0" name="Oval 29"/>
              <p:cNvSpPr>
                <a:spLocks noChangeAspect="1"/>
              </p:cNvSpPr>
              <p:nvPr/>
            </p:nvSpPr>
            <p:spPr bwMode="auto">
              <a:xfrm>
                <a:off x="8502828"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 name="Oval 30"/>
              <p:cNvSpPr>
                <a:spLocks noChangeAspect="1"/>
              </p:cNvSpPr>
              <p:nvPr/>
            </p:nvSpPr>
            <p:spPr bwMode="auto">
              <a:xfrm>
                <a:off x="8569227"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2" name="Oval 31"/>
              <p:cNvSpPr>
                <a:spLocks noChangeAspect="1"/>
              </p:cNvSpPr>
              <p:nvPr/>
            </p:nvSpPr>
            <p:spPr bwMode="auto">
              <a:xfrm>
                <a:off x="8635626"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3" name="Oval 32"/>
              <p:cNvSpPr>
                <a:spLocks noChangeAspect="1"/>
              </p:cNvSpPr>
              <p:nvPr/>
            </p:nvSpPr>
            <p:spPr bwMode="auto">
              <a:xfrm>
                <a:off x="8702025"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4" name="Oval 33"/>
              <p:cNvSpPr>
                <a:spLocks noChangeAspect="1"/>
              </p:cNvSpPr>
              <p:nvPr/>
            </p:nvSpPr>
            <p:spPr bwMode="auto">
              <a:xfrm>
                <a:off x="8768424" y="138588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58" name="Oval 57"/>
              <p:cNvSpPr>
                <a:spLocks noChangeAspect="1"/>
              </p:cNvSpPr>
              <p:nvPr/>
            </p:nvSpPr>
            <p:spPr bwMode="auto">
              <a:xfrm>
                <a:off x="7639641"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59" name="Oval 58"/>
              <p:cNvSpPr>
                <a:spLocks noChangeAspect="1"/>
              </p:cNvSpPr>
              <p:nvPr/>
            </p:nvSpPr>
            <p:spPr bwMode="auto">
              <a:xfrm>
                <a:off x="7706040"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60" name="Oval 59"/>
              <p:cNvSpPr>
                <a:spLocks noChangeAspect="1"/>
              </p:cNvSpPr>
              <p:nvPr/>
            </p:nvSpPr>
            <p:spPr bwMode="auto">
              <a:xfrm>
                <a:off x="7772439"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61" name="Oval 60"/>
              <p:cNvSpPr>
                <a:spLocks noChangeAspect="1"/>
              </p:cNvSpPr>
              <p:nvPr/>
            </p:nvSpPr>
            <p:spPr bwMode="auto">
              <a:xfrm>
                <a:off x="7838838"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62" name="Oval 61"/>
              <p:cNvSpPr>
                <a:spLocks noChangeAspect="1"/>
              </p:cNvSpPr>
              <p:nvPr/>
            </p:nvSpPr>
            <p:spPr bwMode="auto">
              <a:xfrm>
                <a:off x="7905237"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63" name="Oval 62"/>
              <p:cNvSpPr>
                <a:spLocks noChangeAspect="1"/>
              </p:cNvSpPr>
              <p:nvPr/>
            </p:nvSpPr>
            <p:spPr bwMode="auto">
              <a:xfrm>
                <a:off x="7971636"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64" name="Oval 63"/>
              <p:cNvSpPr>
                <a:spLocks noChangeAspect="1"/>
              </p:cNvSpPr>
              <p:nvPr/>
            </p:nvSpPr>
            <p:spPr bwMode="auto">
              <a:xfrm>
                <a:off x="8038035"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65" name="Oval 64"/>
              <p:cNvSpPr>
                <a:spLocks noChangeAspect="1"/>
              </p:cNvSpPr>
              <p:nvPr/>
            </p:nvSpPr>
            <p:spPr bwMode="auto">
              <a:xfrm>
                <a:off x="8104434"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66" name="Oval 65"/>
              <p:cNvSpPr>
                <a:spLocks noChangeAspect="1"/>
              </p:cNvSpPr>
              <p:nvPr/>
            </p:nvSpPr>
            <p:spPr bwMode="auto">
              <a:xfrm>
                <a:off x="8170833"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67" name="Oval 66"/>
              <p:cNvSpPr>
                <a:spLocks noChangeAspect="1"/>
              </p:cNvSpPr>
              <p:nvPr/>
            </p:nvSpPr>
            <p:spPr bwMode="auto">
              <a:xfrm>
                <a:off x="8237232"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68" name="Oval 67"/>
              <p:cNvSpPr>
                <a:spLocks noChangeAspect="1"/>
              </p:cNvSpPr>
              <p:nvPr/>
            </p:nvSpPr>
            <p:spPr bwMode="auto">
              <a:xfrm>
                <a:off x="8303631"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69" name="Oval 68"/>
              <p:cNvSpPr>
                <a:spLocks noChangeAspect="1"/>
              </p:cNvSpPr>
              <p:nvPr/>
            </p:nvSpPr>
            <p:spPr bwMode="auto">
              <a:xfrm>
                <a:off x="8370030"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70" name="Oval 69"/>
              <p:cNvSpPr>
                <a:spLocks noChangeAspect="1"/>
              </p:cNvSpPr>
              <p:nvPr/>
            </p:nvSpPr>
            <p:spPr bwMode="auto">
              <a:xfrm>
                <a:off x="8436429"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71" name="Oval 70"/>
              <p:cNvSpPr>
                <a:spLocks noChangeAspect="1"/>
              </p:cNvSpPr>
              <p:nvPr/>
            </p:nvSpPr>
            <p:spPr bwMode="auto">
              <a:xfrm>
                <a:off x="8502828"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72" name="Oval 71"/>
              <p:cNvSpPr>
                <a:spLocks noChangeAspect="1"/>
              </p:cNvSpPr>
              <p:nvPr/>
            </p:nvSpPr>
            <p:spPr bwMode="auto">
              <a:xfrm>
                <a:off x="8569227"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73" name="Oval 72"/>
              <p:cNvSpPr>
                <a:spLocks noChangeAspect="1"/>
              </p:cNvSpPr>
              <p:nvPr/>
            </p:nvSpPr>
            <p:spPr bwMode="auto">
              <a:xfrm>
                <a:off x="8635626"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74" name="Oval 73"/>
              <p:cNvSpPr>
                <a:spLocks noChangeAspect="1"/>
              </p:cNvSpPr>
              <p:nvPr/>
            </p:nvSpPr>
            <p:spPr bwMode="auto">
              <a:xfrm>
                <a:off x="8702025"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75" name="Oval 74"/>
              <p:cNvSpPr>
                <a:spLocks noChangeAspect="1"/>
              </p:cNvSpPr>
              <p:nvPr/>
            </p:nvSpPr>
            <p:spPr bwMode="auto">
              <a:xfrm>
                <a:off x="8768424" y="2518855"/>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79" name="Oval 78"/>
              <p:cNvSpPr>
                <a:spLocks noChangeAspect="1"/>
              </p:cNvSpPr>
              <p:nvPr/>
            </p:nvSpPr>
            <p:spPr bwMode="auto">
              <a:xfrm>
                <a:off x="7639641"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80" name="Oval 79"/>
              <p:cNvSpPr>
                <a:spLocks noChangeAspect="1"/>
              </p:cNvSpPr>
              <p:nvPr/>
            </p:nvSpPr>
            <p:spPr bwMode="auto">
              <a:xfrm>
                <a:off x="7706040"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81" name="Oval 80"/>
              <p:cNvSpPr>
                <a:spLocks noChangeAspect="1"/>
              </p:cNvSpPr>
              <p:nvPr/>
            </p:nvSpPr>
            <p:spPr bwMode="auto">
              <a:xfrm>
                <a:off x="7772439"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82" name="Oval 81"/>
              <p:cNvSpPr>
                <a:spLocks noChangeAspect="1"/>
              </p:cNvSpPr>
              <p:nvPr/>
            </p:nvSpPr>
            <p:spPr bwMode="auto">
              <a:xfrm>
                <a:off x="7838838"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83" name="Oval 82"/>
              <p:cNvSpPr>
                <a:spLocks noChangeAspect="1"/>
              </p:cNvSpPr>
              <p:nvPr/>
            </p:nvSpPr>
            <p:spPr bwMode="auto">
              <a:xfrm>
                <a:off x="7905237"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84" name="Oval 83"/>
              <p:cNvSpPr>
                <a:spLocks noChangeAspect="1"/>
              </p:cNvSpPr>
              <p:nvPr/>
            </p:nvSpPr>
            <p:spPr bwMode="auto">
              <a:xfrm>
                <a:off x="7971636"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85" name="Oval 84"/>
              <p:cNvSpPr>
                <a:spLocks noChangeAspect="1"/>
              </p:cNvSpPr>
              <p:nvPr/>
            </p:nvSpPr>
            <p:spPr bwMode="auto">
              <a:xfrm>
                <a:off x="8038035"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86" name="Oval 85"/>
              <p:cNvSpPr>
                <a:spLocks noChangeAspect="1"/>
              </p:cNvSpPr>
              <p:nvPr/>
            </p:nvSpPr>
            <p:spPr bwMode="auto">
              <a:xfrm>
                <a:off x="8104434"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87" name="Oval 86"/>
              <p:cNvSpPr>
                <a:spLocks noChangeAspect="1"/>
              </p:cNvSpPr>
              <p:nvPr/>
            </p:nvSpPr>
            <p:spPr bwMode="auto">
              <a:xfrm>
                <a:off x="8170833"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88" name="Oval 87"/>
              <p:cNvSpPr>
                <a:spLocks noChangeAspect="1"/>
              </p:cNvSpPr>
              <p:nvPr/>
            </p:nvSpPr>
            <p:spPr bwMode="auto">
              <a:xfrm>
                <a:off x="8237232"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89" name="Oval 88"/>
              <p:cNvSpPr>
                <a:spLocks noChangeAspect="1"/>
              </p:cNvSpPr>
              <p:nvPr/>
            </p:nvSpPr>
            <p:spPr bwMode="auto">
              <a:xfrm>
                <a:off x="8303631"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90" name="Oval 89"/>
              <p:cNvSpPr>
                <a:spLocks noChangeAspect="1"/>
              </p:cNvSpPr>
              <p:nvPr/>
            </p:nvSpPr>
            <p:spPr bwMode="auto">
              <a:xfrm>
                <a:off x="8370030"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91" name="Oval 90"/>
              <p:cNvSpPr>
                <a:spLocks noChangeAspect="1"/>
              </p:cNvSpPr>
              <p:nvPr/>
            </p:nvSpPr>
            <p:spPr bwMode="auto">
              <a:xfrm>
                <a:off x="8436429"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92" name="Oval 91"/>
              <p:cNvSpPr>
                <a:spLocks noChangeAspect="1"/>
              </p:cNvSpPr>
              <p:nvPr/>
            </p:nvSpPr>
            <p:spPr bwMode="auto">
              <a:xfrm>
                <a:off x="8502828"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93" name="Oval 92"/>
              <p:cNvSpPr>
                <a:spLocks noChangeAspect="1"/>
              </p:cNvSpPr>
              <p:nvPr/>
            </p:nvSpPr>
            <p:spPr bwMode="auto">
              <a:xfrm>
                <a:off x="8569227"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94" name="Oval 93"/>
              <p:cNvSpPr>
                <a:spLocks noChangeAspect="1"/>
              </p:cNvSpPr>
              <p:nvPr/>
            </p:nvSpPr>
            <p:spPr bwMode="auto">
              <a:xfrm>
                <a:off x="8635626"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95" name="Oval 94"/>
              <p:cNvSpPr>
                <a:spLocks noChangeAspect="1"/>
              </p:cNvSpPr>
              <p:nvPr/>
            </p:nvSpPr>
            <p:spPr bwMode="auto">
              <a:xfrm>
                <a:off x="8702025"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96" name="Oval 95"/>
              <p:cNvSpPr>
                <a:spLocks noChangeAspect="1"/>
              </p:cNvSpPr>
              <p:nvPr/>
            </p:nvSpPr>
            <p:spPr bwMode="auto">
              <a:xfrm>
                <a:off x="8768424" y="145252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0" name="Oval 99"/>
              <p:cNvSpPr>
                <a:spLocks noChangeAspect="1"/>
              </p:cNvSpPr>
              <p:nvPr/>
            </p:nvSpPr>
            <p:spPr bwMode="auto">
              <a:xfrm>
                <a:off x="7639641"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1" name="Oval 100"/>
              <p:cNvSpPr>
                <a:spLocks noChangeAspect="1"/>
              </p:cNvSpPr>
              <p:nvPr/>
            </p:nvSpPr>
            <p:spPr bwMode="auto">
              <a:xfrm>
                <a:off x="7706040"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2" name="Oval 101"/>
              <p:cNvSpPr>
                <a:spLocks noChangeAspect="1"/>
              </p:cNvSpPr>
              <p:nvPr/>
            </p:nvSpPr>
            <p:spPr bwMode="auto">
              <a:xfrm>
                <a:off x="7772439"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3" name="Oval 102"/>
              <p:cNvSpPr>
                <a:spLocks noChangeAspect="1"/>
              </p:cNvSpPr>
              <p:nvPr/>
            </p:nvSpPr>
            <p:spPr bwMode="auto">
              <a:xfrm>
                <a:off x="7838838"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4" name="Oval 103"/>
              <p:cNvSpPr>
                <a:spLocks noChangeAspect="1"/>
              </p:cNvSpPr>
              <p:nvPr/>
            </p:nvSpPr>
            <p:spPr bwMode="auto">
              <a:xfrm>
                <a:off x="7905237"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5" name="Oval 104"/>
              <p:cNvSpPr>
                <a:spLocks noChangeAspect="1"/>
              </p:cNvSpPr>
              <p:nvPr/>
            </p:nvSpPr>
            <p:spPr bwMode="auto">
              <a:xfrm>
                <a:off x="7971636"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6" name="Oval 105"/>
              <p:cNvSpPr>
                <a:spLocks noChangeAspect="1"/>
              </p:cNvSpPr>
              <p:nvPr/>
            </p:nvSpPr>
            <p:spPr bwMode="auto">
              <a:xfrm>
                <a:off x="8038035"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7" name="Oval 106"/>
              <p:cNvSpPr>
                <a:spLocks noChangeAspect="1"/>
              </p:cNvSpPr>
              <p:nvPr/>
            </p:nvSpPr>
            <p:spPr bwMode="auto">
              <a:xfrm>
                <a:off x="8104434"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8" name="Oval 107"/>
              <p:cNvSpPr>
                <a:spLocks noChangeAspect="1"/>
              </p:cNvSpPr>
              <p:nvPr/>
            </p:nvSpPr>
            <p:spPr bwMode="auto">
              <a:xfrm>
                <a:off x="8170833"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9" name="Oval 108"/>
              <p:cNvSpPr>
                <a:spLocks noChangeAspect="1"/>
              </p:cNvSpPr>
              <p:nvPr/>
            </p:nvSpPr>
            <p:spPr bwMode="auto">
              <a:xfrm>
                <a:off x="8237232"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10" name="Oval 109"/>
              <p:cNvSpPr>
                <a:spLocks noChangeAspect="1"/>
              </p:cNvSpPr>
              <p:nvPr/>
            </p:nvSpPr>
            <p:spPr bwMode="auto">
              <a:xfrm>
                <a:off x="8303631"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11" name="Oval 110"/>
              <p:cNvSpPr>
                <a:spLocks noChangeAspect="1"/>
              </p:cNvSpPr>
              <p:nvPr/>
            </p:nvSpPr>
            <p:spPr bwMode="auto">
              <a:xfrm>
                <a:off x="8370030"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12" name="Oval 111"/>
              <p:cNvSpPr>
                <a:spLocks noChangeAspect="1"/>
              </p:cNvSpPr>
              <p:nvPr/>
            </p:nvSpPr>
            <p:spPr bwMode="auto">
              <a:xfrm>
                <a:off x="8436429"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13" name="Oval 112"/>
              <p:cNvSpPr>
                <a:spLocks noChangeAspect="1"/>
              </p:cNvSpPr>
              <p:nvPr/>
            </p:nvSpPr>
            <p:spPr bwMode="auto">
              <a:xfrm>
                <a:off x="8502828"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14" name="Oval 113"/>
              <p:cNvSpPr>
                <a:spLocks noChangeAspect="1"/>
              </p:cNvSpPr>
              <p:nvPr/>
            </p:nvSpPr>
            <p:spPr bwMode="auto">
              <a:xfrm>
                <a:off x="8569227"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15" name="Oval 114"/>
              <p:cNvSpPr>
                <a:spLocks noChangeAspect="1"/>
              </p:cNvSpPr>
              <p:nvPr/>
            </p:nvSpPr>
            <p:spPr bwMode="auto">
              <a:xfrm>
                <a:off x="8635626"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16" name="Oval 115"/>
              <p:cNvSpPr>
                <a:spLocks noChangeAspect="1"/>
              </p:cNvSpPr>
              <p:nvPr/>
            </p:nvSpPr>
            <p:spPr bwMode="auto">
              <a:xfrm>
                <a:off x="8702025"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17" name="Oval 116"/>
              <p:cNvSpPr>
                <a:spLocks noChangeAspect="1"/>
              </p:cNvSpPr>
              <p:nvPr/>
            </p:nvSpPr>
            <p:spPr bwMode="auto">
              <a:xfrm>
                <a:off x="8768424" y="151917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1" name="Oval 120"/>
              <p:cNvSpPr>
                <a:spLocks noChangeAspect="1"/>
              </p:cNvSpPr>
              <p:nvPr/>
            </p:nvSpPr>
            <p:spPr bwMode="auto">
              <a:xfrm>
                <a:off x="7639641"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2" name="Oval 121"/>
              <p:cNvSpPr>
                <a:spLocks noChangeAspect="1"/>
              </p:cNvSpPr>
              <p:nvPr/>
            </p:nvSpPr>
            <p:spPr bwMode="auto">
              <a:xfrm>
                <a:off x="7706040"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3" name="Oval 122"/>
              <p:cNvSpPr>
                <a:spLocks noChangeAspect="1"/>
              </p:cNvSpPr>
              <p:nvPr/>
            </p:nvSpPr>
            <p:spPr bwMode="auto">
              <a:xfrm>
                <a:off x="7772439"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4" name="Oval 123"/>
              <p:cNvSpPr>
                <a:spLocks noChangeAspect="1"/>
              </p:cNvSpPr>
              <p:nvPr/>
            </p:nvSpPr>
            <p:spPr bwMode="auto">
              <a:xfrm>
                <a:off x="7838838"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5" name="Oval 124"/>
              <p:cNvSpPr>
                <a:spLocks noChangeAspect="1"/>
              </p:cNvSpPr>
              <p:nvPr/>
            </p:nvSpPr>
            <p:spPr bwMode="auto">
              <a:xfrm>
                <a:off x="7905237"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6" name="Oval 125"/>
              <p:cNvSpPr>
                <a:spLocks noChangeAspect="1"/>
              </p:cNvSpPr>
              <p:nvPr/>
            </p:nvSpPr>
            <p:spPr bwMode="auto">
              <a:xfrm>
                <a:off x="7971636"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7" name="Oval 126"/>
              <p:cNvSpPr>
                <a:spLocks noChangeAspect="1"/>
              </p:cNvSpPr>
              <p:nvPr/>
            </p:nvSpPr>
            <p:spPr bwMode="auto">
              <a:xfrm>
                <a:off x="8038035"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8" name="Oval 127"/>
              <p:cNvSpPr>
                <a:spLocks noChangeAspect="1"/>
              </p:cNvSpPr>
              <p:nvPr/>
            </p:nvSpPr>
            <p:spPr bwMode="auto">
              <a:xfrm>
                <a:off x="8104434"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9" name="Oval 128"/>
              <p:cNvSpPr>
                <a:spLocks noChangeAspect="1"/>
              </p:cNvSpPr>
              <p:nvPr/>
            </p:nvSpPr>
            <p:spPr bwMode="auto">
              <a:xfrm>
                <a:off x="8170833"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0" name="Oval 129"/>
              <p:cNvSpPr>
                <a:spLocks noChangeAspect="1"/>
              </p:cNvSpPr>
              <p:nvPr/>
            </p:nvSpPr>
            <p:spPr bwMode="auto">
              <a:xfrm>
                <a:off x="8237232"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1" name="Oval 130"/>
              <p:cNvSpPr>
                <a:spLocks noChangeAspect="1"/>
              </p:cNvSpPr>
              <p:nvPr/>
            </p:nvSpPr>
            <p:spPr bwMode="auto">
              <a:xfrm>
                <a:off x="8303631"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2" name="Oval 131"/>
              <p:cNvSpPr>
                <a:spLocks noChangeAspect="1"/>
              </p:cNvSpPr>
              <p:nvPr/>
            </p:nvSpPr>
            <p:spPr bwMode="auto">
              <a:xfrm>
                <a:off x="8370030"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3" name="Oval 132"/>
              <p:cNvSpPr>
                <a:spLocks noChangeAspect="1"/>
              </p:cNvSpPr>
              <p:nvPr/>
            </p:nvSpPr>
            <p:spPr bwMode="auto">
              <a:xfrm>
                <a:off x="8436429"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4" name="Oval 133"/>
              <p:cNvSpPr>
                <a:spLocks noChangeAspect="1"/>
              </p:cNvSpPr>
              <p:nvPr/>
            </p:nvSpPr>
            <p:spPr bwMode="auto">
              <a:xfrm>
                <a:off x="8502828"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5" name="Oval 134"/>
              <p:cNvSpPr>
                <a:spLocks noChangeAspect="1"/>
              </p:cNvSpPr>
              <p:nvPr/>
            </p:nvSpPr>
            <p:spPr bwMode="auto">
              <a:xfrm>
                <a:off x="8569227"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6" name="Oval 135"/>
              <p:cNvSpPr>
                <a:spLocks noChangeAspect="1"/>
              </p:cNvSpPr>
              <p:nvPr/>
            </p:nvSpPr>
            <p:spPr bwMode="auto">
              <a:xfrm>
                <a:off x="8635626"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7" name="Oval 136"/>
              <p:cNvSpPr>
                <a:spLocks noChangeAspect="1"/>
              </p:cNvSpPr>
              <p:nvPr/>
            </p:nvSpPr>
            <p:spPr bwMode="auto">
              <a:xfrm>
                <a:off x="8702025"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8" name="Oval 137"/>
              <p:cNvSpPr>
                <a:spLocks noChangeAspect="1"/>
              </p:cNvSpPr>
              <p:nvPr/>
            </p:nvSpPr>
            <p:spPr bwMode="auto">
              <a:xfrm>
                <a:off x="8768424" y="158581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42" name="Oval 141"/>
              <p:cNvSpPr>
                <a:spLocks noChangeAspect="1"/>
              </p:cNvSpPr>
              <p:nvPr/>
            </p:nvSpPr>
            <p:spPr bwMode="auto">
              <a:xfrm>
                <a:off x="7639641"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43" name="Oval 142"/>
              <p:cNvSpPr>
                <a:spLocks noChangeAspect="1"/>
              </p:cNvSpPr>
              <p:nvPr/>
            </p:nvSpPr>
            <p:spPr bwMode="auto">
              <a:xfrm>
                <a:off x="7706040"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44" name="Oval 143"/>
              <p:cNvSpPr>
                <a:spLocks noChangeAspect="1"/>
              </p:cNvSpPr>
              <p:nvPr/>
            </p:nvSpPr>
            <p:spPr bwMode="auto">
              <a:xfrm>
                <a:off x="7772439"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45" name="Oval 144"/>
              <p:cNvSpPr>
                <a:spLocks noChangeAspect="1"/>
              </p:cNvSpPr>
              <p:nvPr/>
            </p:nvSpPr>
            <p:spPr bwMode="auto">
              <a:xfrm>
                <a:off x="7838838"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46" name="Oval 145"/>
              <p:cNvSpPr>
                <a:spLocks noChangeAspect="1"/>
              </p:cNvSpPr>
              <p:nvPr/>
            </p:nvSpPr>
            <p:spPr bwMode="auto">
              <a:xfrm>
                <a:off x="7905237"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47" name="Oval 146"/>
              <p:cNvSpPr>
                <a:spLocks noChangeAspect="1"/>
              </p:cNvSpPr>
              <p:nvPr/>
            </p:nvSpPr>
            <p:spPr bwMode="auto">
              <a:xfrm>
                <a:off x="7971636"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48" name="Oval 147"/>
              <p:cNvSpPr>
                <a:spLocks noChangeAspect="1"/>
              </p:cNvSpPr>
              <p:nvPr/>
            </p:nvSpPr>
            <p:spPr bwMode="auto">
              <a:xfrm>
                <a:off x="8038035"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49" name="Oval 148"/>
              <p:cNvSpPr>
                <a:spLocks noChangeAspect="1"/>
              </p:cNvSpPr>
              <p:nvPr/>
            </p:nvSpPr>
            <p:spPr bwMode="auto">
              <a:xfrm>
                <a:off x="8104434"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50" name="Oval 149"/>
              <p:cNvSpPr>
                <a:spLocks noChangeAspect="1"/>
              </p:cNvSpPr>
              <p:nvPr/>
            </p:nvSpPr>
            <p:spPr bwMode="auto">
              <a:xfrm>
                <a:off x="8170833"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51" name="Oval 150"/>
              <p:cNvSpPr>
                <a:spLocks noChangeAspect="1"/>
              </p:cNvSpPr>
              <p:nvPr/>
            </p:nvSpPr>
            <p:spPr bwMode="auto">
              <a:xfrm>
                <a:off x="8237232"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52" name="Oval 151"/>
              <p:cNvSpPr>
                <a:spLocks noChangeAspect="1"/>
              </p:cNvSpPr>
              <p:nvPr/>
            </p:nvSpPr>
            <p:spPr bwMode="auto">
              <a:xfrm>
                <a:off x="8303631"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53" name="Oval 152"/>
              <p:cNvSpPr>
                <a:spLocks noChangeAspect="1"/>
              </p:cNvSpPr>
              <p:nvPr/>
            </p:nvSpPr>
            <p:spPr bwMode="auto">
              <a:xfrm>
                <a:off x="8370030"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54" name="Oval 153"/>
              <p:cNvSpPr>
                <a:spLocks noChangeAspect="1"/>
              </p:cNvSpPr>
              <p:nvPr/>
            </p:nvSpPr>
            <p:spPr bwMode="auto">
              <a:xfrm>
                <a:off x="8436429"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55" name="Oval 154"/>
              <p:cNvSpPr>
                <a:spLocks noChangeAspect="1"/>
              </p:cNvSpPr>
              <p:nvPr/>
            </p:nvSpPr>
            <p:spPr bwMode="auto">
              <a:xfrm>
                <a:off x="8502828"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56" name="Oval 155"/>
              <p:cNvSpPr>
                <a:spLocks noChangeAspect="1"/>
              </p:cNvSpPr>
              <p:nvPr/>
            </p:nvSpPr>
            <p:spPr bwMode="auto">
              <a:xfrm>
                <a:off x="8569227"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57" name="Oval 156"/>
              <p:cNvSpPr>
                <a:spLocks noChangeAspect="1"/>
              </p:cNvSpPr>
              <p:nvPr/>
            </p:nvSpPr>
            <p:spPr bwMode="auto">
              <a:xfrm>
                <a:off x="8635626"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58" name="Oval 157"/>
              <p:cNvSpPr>
                <a:spLocks noChangeAspect="1"/>
              </p:cNvSpPr>
              <p:nvPr/>
            </p:nvSpPr>
            <p:spPr bwMode="auto">
              <a:xfrm>
                <a:off x="8702025"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59" name="Oval 158"/>
              <p:cNvSpPr>
                <a:spLocks noChangeAspect="1"/>
              </p:cNvSpPr>
              <p:nvPr/>
            </p:nvSpPr>
            <p:spPr bwMode="auto">
              <a:xfrm>
                <a:off x="8768424" y="165246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63" name="Oval 162"/>
              <p:cNvSpPr>
                <a:spLocks noChangeAspect="1"/>
              </p:cNvSpPr>
              <p:nvPr/>
            </p:nvSpPr>
            <p:spPr bwMode="auto">
              <a:xfrm>
                <a:off x="7639641"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64" name="Oval 163"/>
              <p:cNvSpPr>
                <a:spLocks noChangeAspect="1"/>
              </p:cNvSpPr>
              <p:nvPr/>
            </p:nvSpPr>
            <p:spPr bwMode="auto">
              <a:xfrm>
                <a:off x="7706040"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65" name="Oval 164"/>
              <p:cNvSpPr>
                <a:spLocks noChangeAspect="1"/>
              </p:cNvSpPr>
              <p:nvPr/>
            </p:nvSpPr>
            <p:spPr bwMode="auto">
              <a:xfrm>
                <a:off x="7772439"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66" name="Oval 165"/>
              <p:cNvSpPr>
                <a:spLocks noChangeAspect="1"/>
              </p:cNvSpPr>
              <p:nvPr/>
            </p:nvSpPr>
            <p:spPr bwMode="auto">
              <a:xfrm>
                <a:off x="7838838"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67" name="Oval 166"/>
              <p:cNvSpPr>
                <a:spLocks noChangeAspect="1"/>
              </p:cNvSpPr>
              <p:nvPr/>
            </p:nvSpPr>
            <p:spPr bwMode="auto">
              <a:xfrm>
                <a:off x="7905237"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68" name="Oval 167"/>
              <p:cNvSpPr>
                <a:spLocks noChangeAspect="1"/>
              </p:cNvSpPr>
              <p:nvPr/>
            </p:nvSpPr>
            <p:spPr bwMode="auto">
              <a:xfrm>
                <a:off x="7971636"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69" name="Oval 168"/>
              <p:cNvSpPr>
                <a:spLocks noChangeAspect="1"/>
              </p:cNvSpPr>
              <p:nvPr/>
            </p:nvSpPr>
            <p:spPr bwMode="auto">
              <a:xfrm>
                <a:off x="8038035"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0" name="Oval 169"/>
              <p:cNvSpPr>
                <a:spLocks noChangeAspect="1"/>
              </p:cNvSpPr>
              <p:nvPr/>
            </p:nvSpPr>
            <p:spPr bwMode="auto">
              <a:xfrm>
                <a:off x="8104434"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1" name="Oval 170"/>
              <p:cNvSpPr>
                <a:spLocks noChangeAspect="1"/>
              </p:cNvSpPr>
              <p:nvPr/>
            </p:nvSpPr>
            <p:spPr bwMode="auto">
              <a:xfrm>
                <a:off x="8170833"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2" name="Oval 171"/>
              <p:cNvSpPr>
                <a:spLocks noChangeAspect="1"/>
              </p:cNvSpPr>
              <p:nvPr/>
            </p:nvSpPr>
            <p:spPr bwMode="auto">
              <a:xfrm>
                <a:off x="8237232"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3" name="Oval 172"/>
              <p:cNvSpPr>
                <a:spLocks noChangeAspect="1"/>
              </p:cNvSpPr>
              <p:nvPr/>
            </p:nvSpPr>
            <p:spPr bwMode="auto">
              <a:xfrm>
                <a:off x="8303631"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4" name="Oval 173"/>
              <p:cNvSpPr>
                <a:spLocks noChangeAspect="1"/>
              </p:cNvSpPr>
              <p:nvPr/>
            </p:nvSpPr>
            <p:spPr bwMode="auto">
              <a:xfrm>
                <a:off x="8370030"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5" name="Oval 174"/>
              <p:cNvSpPr>
                <a:spLocks noChangeAspect="1"/>
              </p:cNvSpPr>
              <p:nvPr/>
            </p:nvSpPr>
            <p:spPr bwMode="auto">
              <a:xfrm>
                <a:off x="8436429"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6" name="Oval 175"/>
              <p:cNvSpPr>
                <a:spLocks noChangeAspect="1"/>
              </p:cNvSpPr>
              <p:nvPr/>
            </p:nvSpPr>
            <p:spPr bwMode="auto">
              <a:xfrm>
                <a:off x="8502828"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7" name="Oval 176"/>
              <p:cNvSpPr>
                <a:spLocks noChangeAspect="1"/>
              </p:cNvSpPr>
              <p:nvPr/>
            </p:nvSpPr>
            <p:spPr bwMode="auto">
              <a:xfrm>
                <a:off x="8569227"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8" name="Oval 177"/>
              <p:cNvSpPr>
                <a:spLocks noChangeAspect="1"/>
              </p:cNvSpPr>
              <p:nvPr/>
            </p:nvSpPr>
            <p:spPr bwMode="auto">
              <a:xfrm>
                <a:off x="8635626"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79" name="Oval 178"/>
              <p:cNvSpPr>
                <a:spLocks noChangeAspect="1"/>
              </p:cNvSpPr>
              <p:nvPr/>
            </p:nvSpPr>
            <p:spPr bwMode="auto">
              <a:xfrm>
                <a:off x="8702025"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80" name="Oval 179"/>
              <p:cNvSpPr>
                <a:spLocks noChangeAspect="1"/>
              </p:cNvSpPr>
              <p:nvPr/>
            </p:nvSpPr>
            <p:spPr bwMode="auto">
              <a:xfrm>
                <a:off x="8768424" y="171911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84" name="Oval 183"/>
              <p:cNvSpPr>
                <a:spLocks noChangeAspect="1"/>
              </p:cNvSpPr>
              <p:nvPr/>
            </p:nvSpPr>
            <p:spPr bwMode="auto">
              <a:xfrm>
                <a:off x="7639641"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85" name="Oval 184"/>
              <p:cNvSpPr>
                <a:spLocks noChangeAspect="1"/>
              </p:cNvSpPr>
              <p:nvPr/>
            </p:nvSpPr>
            <p:spPr bwMode="auto">
              <a:xfrm>
                <a:off x="7706040"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86" name="Oval 185"/>
              <p:cNvSpPr>
                <a:spLocks noChangeAspect="1"/>
              </p:cNvSpPr>
              <p:nvPr/>
            </p:nvSpPr>
            <p:spPr bwMode="auto">
              <a:xfrm>
                <a:off x="7772439"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87" name="Oval 186"/>
              <p:cNvSpPr>
                <a:spLocks noChangeAspect="1"/>
              </p:cNvSpPr>
              <p:nvPr/>
            </p:nvSpPr>
            <p:spPr bwMode="auto">
              <a:xfrm>
                <a:off x="7838838"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88" name="Oval 187"/>
              <p:cNvSpPr>
                <a:spLocks noChangeAspect="1"/>
              </p:cNvSpPr>
              <p:nvPr/>
            </p:nvSpPr>
            <p:spPr bwMode="auto">
              <a:xfrm>
                <a:off x="7905237"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89" name="Oval 188"/>
              <p:cNvSpPr>
                <a:spLocks noChangeAspect="1"/>
              </p:cNvSpPr>
              <p:nvPr/>
            </p:nvSpPr>
            <p:spPr bwMode="auto">
              <a:xfrm>
                <a:off x="7971636"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0" name="Oval 189"/>
              <p:cNvSpPr>
                <a:spLocks noChangeAspect="1"/>
              </p:cNvSpPr>
              <p:nvPr/>
            </p:nvSpPr>
            <p:spPr bwMode="auto">
              <a:xfrm>
                <a:off x="8038035"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1" name="Oval 190"/>
              <p:cNvSpPr>
                <a:spLocks noChangeAspect="1"/>
              </p:cNvSpPr>
              <p:nvPr/>
            </p:nvSpPr>
            <p:spPr bwMode="auto">
              <a:xfrm>
                <a:off x="8104434"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2" name="Oval 191"/>
              <p:cNvSpPr>
                <a:spLocks noChangeAspect="1"/>
              </p:cNvSpPr>
              <p:nvPr/>
            </p:nvSpPr>
            <p:spPr bwMode="auto">
              <a:xfrm>
                <a:off x="8170833"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3" name="Oval 192"/>
              <p:cNvSpPr>
                <a:spLocks noChangeAspect="1"/>
              </p:cNvSpPr>
              <p:nvPr/>
            </p:nvSpPr>
            <p:spPr bwMode="auto">
              <a:xfrm>
                <a:off x="8237232"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4" name="Oval 193"/>
              <p:cNvSpPr>
                <a:spLocks noChangeAspect="1"/>
              </p:cNvSpPr>
              <p:nvPr/>
            </p:nvSpPr>
            <p:spPr bwMode="auto">
              <a:xfrm>
                <a:off x="8303631"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5" name="Oval 194"/>
              <p:cNvSpPr>
                <a:spLocks noChangeAspect="1"/>
              </p:cNvSpPr>
              <p:nvPr/>
            </p:nvSpPr>
            <p:spPr bwMode="auto">
              <a:xfrm>
                <a:off x="8370030"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6" name="Oval 195"/>
              <p:cNvSpPr>
                <a:spLocks noChangeAspect="1"/>
              </p:cNvSpPr>
              <p:nvPr/>
            </p:nvSpPr>
            <p:spPr bwMode="auto">
              <a:xfrm>
                <a:off x="8436429"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7" name="Oval 196"/>
              <p:cNvSpPr>
                <a:spLocks noChangeAspect="1"/>
              </p:cNvSpPr>
              <p:nvPr/>
            </p:nvSpPr>
            <p:spPr bwMode="auto">
              <a:xfrm>
                <a:off x="8502828"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8" name="Oval 197"/>
              <p:cNvSpPr>
                <a:spLocks noChangeAspect="1"/>
              </p:cNvSpPr>
              <p:nvPr/>
            </p:nvSpPr>
            <p:spPr bwMode="auto">
              <a:xfrm>
                <a:off x="8569227"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99" name="Oval 198"/>
              <p:cNvSpPr>
                <a:spLocks noChangeAspect="1"/>
              </p:cNvSpPr>
              <p:nvPr/>
            </p:nvSpPr>
            <p:spPr bwMode="auto">
              <a:xfrm>
                <a:off x="8635626"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00" name="Oval 199"/>
              <p:cNvSpPr>
                <a:spLocks noChangeAspect="1"/>
              </p:cNvSpPr>
              <p:nvPr/>
            </p:nvSpPr>
            <p:spPr bwMode="auto">
              <a:xfrm>
                <a:off x="8702025"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01" name="Oval 200"/>
              <p:cNvSpPr>
                <a:spLocks noChangeAspect="1"/>
              </p:cNvSpPr>
              <p:nvPr/>
            </p:nvSpPr>
            <p:spPr bwMode="auto">
              <a:xfrm>
                <a:off x="8768424" y="178575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05" name="Oval 204"/>
              <p:cNvSpPr>
                <a:spLocks noChangeAspect="1"/>
              </p:cNvSpPr>
              <p:nvPr/>
            </p:nvSpPr>
            <p:spPr bwMode="auto">
              <a:xfrm>
                <a:off x="7639641"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06" name="Oval 205"/>
              <p:cNvSpPr>
                <a:spLocks noChangeAspect="1"/>
              </p:cNvSpPr>
              <p:nvPr/>
            </p:nvSpPr>
            <p:spPr bwMode="auto">
              <a:xfrm>
                <a:off x="7706040"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07" name="Oval 206"/>
              <p:cNvSpPr>
                <a:spLocks noChangeAspect="1"/>
              </p:cNvSpPr>
              <p:nvPr/>
            </p:nvSpPr>
            <p:spPr bwMode="auto">
              <a:xfrm>
                <a:off x="7772439"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08" name="Oval 207"/>
              <p:cNvSpPr>
                <a:spLocks noChangeAspect="1"/>
              </p:cNvSpPr>
              <p:nvPr/>
            </p:nvSpPr>
            <p:spPr bwMode="auto">
              <a:xfrm>
                <a:off x="7838838"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09" name="Oval 208"/>
              <p:cNvSpPr>
                <a:spLocks noChangeAspect="1"/>
              </p:cNvSpPr>
              <p:nvPr/>
            </p:nvSpPr>
            <p:spPr bwMode="auto">
              <a:xfrm>
                <a:off x="7905237"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0" name="Oval 209"/>
              <p:cNvSpPr>
                <a:spLocks noChangeAspect="1"/>
              </p:cNvSpPr>
              <p:nvPr/>
            </p:nvSpPr>
            <p:spPr bwMode="auto">
              <a:xfrm>
                <a:off x="7971636"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1" name="Oval 210"/>
              <p:cNvSpPr>
                <a:spLocks noChangeAspect="1"/>
              </p:cNvSpPr>
              <p:nvPr/>
            </p:nvSpPr>
            <p:spPr bwMode="auto">
              <a:xfrm>
                <a:off x="8038035"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2" name="Oval 211"/>
              <p:cNvSpPr>
                <a:spLocks noChangeAspect="1"/>
              </p:cNvSpPr>
              <p:nvPr/>
            </p:nvSpPr>
            <p:spPr bwMode="auto">
              <a:xfrm>
                <a:off x="8104434"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3" name="Oval 212"/>
              <p:cNvSpPr>
                <a:spLocks noChangeAspect="1"/>
              </p:cNvSpPr>
              <p:nvPr/>
            </p:nvSpPr>
            <p:spPr bwMode="auto">
              <a:xfrm>
                <a:off x="8170833"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4" name="Oval 213"/>
              <p:cNvSpPr>
                <a:spLocks noChangeAspect="1"/>
              </p:cNvSpPr>
              <p:nvPr/>
            </p:nvSpPr>
            <p:spPr bwMode="auto">
              <a:xfrm>
                <a:off x="8237232"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5" name="Oval 214"/>
              <p:cNvSpPr>
                <a:spLocks noChangeAspect="1"/>
              </p:cNvSpPr>
              <p:nvPr/>
            </p:nvSpPr>
            <p:spPr bwMode="auto">
              <a:xfrm>
                <a:off x="8303631"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6" name="Oval 215"/>
              <p:cNvSpPr>
                <a:spLocks noChangeAspect="1"/>
              </p:cNvSpPr>
              <p:nvPr/>
            </p:nvSpPr>
            <p:spPr bwMode="auto">
              <a:xfrm>
                <a:off x="8370030"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7" name="Oval 216"/>
              <p:cNvSpPr>
                <a:spLocks noChangeAspect="1"/>
              </p:cNvSpPr>
              <p:nvPr/>
            </p:nvSpPr>
            <p:spPr bwMode="auto">
              <a:xfrm>
                <a:off x="8436429"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8" name="Oval 217"/>
              <p:cNvSpPr>
                <a:spLocks noChangeAspect="1"/>
              </p:cNvSpPr>
              <p:nvPr/>
            </p:nvSpPr>
            <p:spPr bwMode="auto">
              <a:xfrm>
                <a:off x="8502828"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9" name="Oval 218"/>
              <p:cNvSpPr>
                <a:spLocks noChangeAspect="1"/>
              </p:cNvSpPr>
              <p:nvPr/>
            </p:nvSpPr>
            <p:spPr bwMode="auto">
              <a:xfrm>
                <a:off x="8569227"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20" name="Oval 219"/>
              <p:cNvSpPr>
                <a:spLocks noChangeAspect="1"/>
              </p:cNvSpPr>
              <p:nvPr/>
            </p:nvSpPr>
            <p:spPr bwMode="auto">
              <a:xfrm>
                <a:off x="8635626"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21" name="Oval 220"/>
              <p:cNvSpPr>
                <a:spLocks noChangeAspect="1"/>
              </p:cNvSpPr>
              <p:nvPr/>
            </p:nvSpPr>
            <p:spPr bwMode="auto">
              <a:xfrm>
                <a:off x="8702025"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22" name="Oval 221"/>
              <p:cNvSpPr>
                <a:spLocks noChangeAspect="1"/>
              </p:cNvSpPr>
              <p:nvPr/>
            </p:nvSpPr>
            <p:spPr bwMode="auto">
              <a:xfrm>
                <a:off x="8768424" y="185240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26" name="Oval 225"/>
              <p:cNvSpPr>
                <a:spLocks noChangeAspect="1"/>
              </p:cNvSpPr>
              <p:nvPr/>
            </p:nvSpPr>
            <p:spPr bwMode="auto">
              <a:xfrm>
                <a:off x="7639641"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27" name="Oval 226"/>
              <p:cNvSpPr>
                <a:spLocks noChangeAspect="1"/>
              </p:cNvSpPr>
              <p:nvPr/>
            </p:nvSpPr>
            <p:spPr bwMode="auto">
              <a:xfrm>
                <a:off x="7706040"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28" name="Oval 227"/>
              <p:cNvSpPr>
                <a:spLocks noChangeAspect="1"/>
              </p:cNvSpPr>
              <p:nvPr/>
            </p:nvSpPr>
            <p:spPr bwMode="auto">
              <a:xfrm>
                <a:off x="7772439"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29" name="Oval 228"/>
              <p:cNvSpPr>
                <a:spLocks noChangeAspect="1"/>
              </p:cNvSpPr>
              <p:nvPr/>
            </p:nvSpPr>
            <p:spPr bwMode="auto">
              <a:xfrm>
                <a:off x="7838838"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0" name="Oval 229"/>
              <p:cNvSpPr>
                <a:spLocks noChangeAspect="1"/>
              </p:cNvSpPr>
              <p:nvPr/>
            </p:nvSpPr>
            <p:spPr bwMode="auto">
              <a:xfrm>
                <a:off x="7905237"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1" name="Oval 230"/>
              <p:cNvSpPr>
                <a:spLocks noChangeAspect="1"/>
              </p:cNvSpPr>
              <p:nvPr/>
            </p:nvSpPr>
            <p:spPr bwMode="auto">
              <a:xfrm>
                <a:off x="7971636"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2" name="Oval 231"/>
              <p:cNvSpPr>
                <a:spLocks noChangeAspect="1"/>
              </p:cNvSpPr>
              <p:nvPr/>
            </p:nvSpPr>
            <p:spPr bwMode="auto">
              <a:xfrm>
                <a:off x="8038035"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3" name="Oval 232"/>
              <p:cNvSpPr>
                <a:spLocks noChangeAspect="1"/>
              </p:cNvSpPr>
              <p:nvPr/>
            </p:nvSpPr>
            <p:spPr bwMode="auto">
              <a:xfrm>
                <a:off x="8104434"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4" name="Oval 233"/>
              <p:cNvSpPr>
                <a:spLocks noChangeAspect="1"/>
              </p:cNvSpPr>
              <p:nvPr/>
            </p:nvSpPr>
            <p:spPr bwMode="auto">
              <a:xfrm>
                <a:off x="8170833"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5" name="Oval 234"/>
              <p:cNvSpPr>
                <a:spLocks noChangeAspect="1"/>
              </p:cNvSpPr>
              <p:nvPr/>
            </p:nvSpPr>
            <p:spPr bwMode="auto">
              <a:xfrm>
                <a:off x="8237232"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6" name="Oval 235"/>
              <p:cNvSpPr>
                <a:spLocks noChangeAspect="1"/>
              </p:cNvSpPr>
              <p:nvPr/>
            </p:nvSpPr>
            <p:spPr bwMode="auto">
              <a:xfrm>
                <a:off x="8303631"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7" name="Oval 236"/>
              <p:cNvSpPr>
                <a:spLocks noChangeAspect="1"/>
              </p:cNvSpPr>
              <p:nvPr/>
            </p:nvSpPr>
            <p:spPr bwMode="auto">
              <a:xfrm>
                <a:off x="8370030"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8" name="Oval 237"/>
              <p:cNvSpPr>
                <a:spLocks noChangeAspect="1"/>
              </p:cNvSpPr>
              <p:nvPr/>
            </p:nvSpPr>
            <p:spPr bwMode="auto">
              <a:xfrm>
                <a:off x="8436429"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39" name="Oval 238"/>
              <p:cNvSpPr>
                <a:spLocks noChangeAspect="1"/>
              </p:cNvSpPr>
              <p:nvPr/>
            </p:nvSpPr>
            <p:spPr bwMode="auto">
              <a:xfrm>
                <a:off x="8502828"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40" name="Oval 239"/>
              <p:cNvSpPr>
                <a:spLocks noChangeAspect="1"/>
              </p:cNvSpPr>
              <p:nvPr/>
            </p:nvSpPr>
            <p:spPr bwMode="auto">
              <a:xfrm>
                <a:off x="8569227"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41" name="Oval 240"/>
              <p:cNvSpPr>
                <a:spLocks noChangeAspect="1"/>
              </p:cNvSpPr>
              <p:nvPr/>
            </p:nvSpPr>
            <p:spPr bwMode="auto">
              <a:xfrm>
                <a:off x="8635626"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42" name="Oval 241"/>
              <p:cNvSpPr>
                <a:spLocks noChangeAspect="1"/>
              </p:cNvSpPr>
              <p:nvPr/>
            </p:nvSpPr>
            <p:spPr bwMode="auto">
              <a:xfrm>
                <a:off x="8702025"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43" name="Oval 242"/>
              <p:cNvSpPr>
                <a:spLocks noChangeAspect="1"/>
              </p:cNvSpPr>
              <p:nvPr/>
            </p:nvSpPr>
            <p:spPr bwMode="auto">
              <a:xfrm>
                <a:off x="8768424" y="191904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47" name="Oval 246"/>
              <p:cNvSpPr>
                <a:spLocks noChangeAspect="1"/>
              </p:cNvSpPr>
              <p:nvPr/>
            </p:nvSpPr>
            <p:spPr bwMode="auto">
              <a:xfrm>
                <a:off x="7639641"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48" name="Oval 247"/>
              <p:cNvSpPr>
                <a:spLocks noChangeAspect="1"/>
              </p:cNvSpPr>
              <p:nvPr/>
            </p:nvSpPr>
            <p:spPr bwMode="auto">
              <a:xfrm>
                <a:off x="7706040"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49" name="Oval 248"/>
              <p:cNvSpPr>
                <a:spLocks noChangeAspect="1"/>
              </p:cNvSpPr>
              <p:nvPr/>
            </p:nvSpPr>
            <p:spPr bwMode="auto">
              <a:xfrm>
                <a:off x="7772439"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0" name="Oval 249"/>
              <p:cNvSpPr>
                <a:spLocks noChangeAspect="1"/>
              </p:cNvSpPr>
              <p:nvPr/>
            </p:nvSpPr>
            <p:spPr bwMode="auto">
              <a:xfrm>
                <a:off x="7838838"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1" name="Oval 250"/>
              <p:cNvSpPr>
                <a:spLocks noChangeAspect="1"/>
              </p:cNvSpPr>
              <p:nvPr/>
            </p:nvSpPr>
            <p:spPr bwMode="auto">
              <a:xfrm>
                <a:off x="7905237"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2" name="Oval 251"/>
              <p:cNvSpPr>
                <a:spLocks noChangeAspect="1"/>
              </p:cNvSpPr>
              <p:nvPr/>
            </p:nvSpPr>
            <p:spPr bwMode="auto">
              <a:xfrm>
                <a:off x="7971636"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3" name="Oval 252"/>
              <p:cNvSpPr>
                <a:spLocks noChangeAspect="1"/>
              </p:cNvSpPr>
              <p:nvPr/>
            </p:nvSpPr>
            <p:spPr bwMode="auto">
              <a:xfrm>
                <a:off x="8038035"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4" name="Oval 253"/>
              <p:cNvSpPr>
                <a:spLocks noChangeAspect="1"/>
              </p:cNvSpPr>
              <p:nvPr/>
            </p:nvSpPr>
            <p:spPr bwMode="auto">
              <a:xfrm>
                <a:off x="8104434"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5" name="Oval 254"/>
              <p:cNvSpPr>
                <a:spLocks noChangeAspect="1"/>
              </p:cNvSpPr>
              <p:nvPr/>
            </p:nvSpPr>
            <p:spPr bwMode="auto">
              <a:xfrm>
                <a:off x="8170833"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6" name="Oval 255"/>
              <p:cNvSpPr>
                <a:spLocks noChangeAspect="1"/>
              </p:cNvSpPr>
              <p:nvPr/>
            </p:nvSpPr>
            <p:spPr bwMode="auto">
              <a:xfrm>
                <a:off x="8237232"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7" name="Oval 256"/>
              <p:cNvSpPr>
                <a:spLocks noChangeAspect="1"/>
              </p:cNvSpPr>
              <p:nvPr/>
            </p:nvSpPr>
            <p:spPr bwMode="auto">
              <a:xfrm>
                <a:off x="8303631"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8" name="Oval 257"/>
              <p:cNvSpPr>
                <a:spLocks noChangeAspect="1"/>
              </p:cNvSpPr>
              <p:nvPr/>
            </p:nvSpPr>
            <p:spPr bwMode="auto">
              <a:xfrm>
                <a:off x="8370030"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59" name="Oval 258"/>
              <p:cNvSpPr>
                <a:spLocks noChangeAspect="1"/>
              </p:cNvSpPr>
              <p:nvPr/>
            </p:nvSpPr>
            <p:spPr bwMode="auto">
              <a:xfrm>
                <a:off x="8436429"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60" name="Oval 259"/>
              <p:cNvSpPr>
                <a:spLocks noChangeAspect="1"/>
              </p:cNvSpPr>
              <p:nvPr/>
            </p:nvSpPr>
            <p:spPr bwMode="auto">
              <a:xfrm>
                <a:off x="8502828"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61" name="Oval 260"/>
              <p:cNvSpPr>
                <a:spLocks noChangeAspect="1"/>
              </p:cNvSpPr>
              <p:nvPr/>
            </p:nvSpPr>
            <p:spPr bwMode="auto">
              <a:xfrm>
                <a:off x="8569227"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62" name="Oval 261"/>
              <p:cNvSpPr>
                <a:spLocks noChangeAspect="1"/>
              </p:cNvSpPr>
              <p:nvPr/>
            </p:nvSpPr>
            <p:spPr bwMode="auto">
              <a:xfrm>
                <a:off x="8635626"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63" name="Oval 262"/>
              <p:cNvSpPr>
                <a:spLocks noChangeAspect="1"/>
              </p:cNvSpPr>
              <p:nvPr/>
            </p:nvSpPr>
            <p:spPr bwMode="auto">
              <a:xfrm>
                <a:off x="8702025"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64" name="Oval 263"/>
              <p:cNvSpPr>
                <a:spLocks noChangeAspect="1"/>
              </p:cNvSpPr>
              <p:nvPr/>
            </p:nvSpPr>
            <p:spPr bwMode="auto">
              <a:xfrm>
                <a:off x="8768424" y="198569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68" name="Oval 267"/>
              <p:cNvSpPr>
                <a:spLocks noChangeAspect="1"/>
              </p:cNvSpPr>
              <p:nvPr/>
            </p:nvSpPr>
            <p:spPr bwMode="auto">
              <a:xfrm>
                <a:off x="7639641"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69" name="Oval 268"/>
              <p:cNvSpPr>
                <a:spLocks noChangeAspect="1"/>
              </p:cNvSpPr>
              <p:nvPr/>
            </p:nvSpPr>
            <p:spPr bwMode="auto">
              <a:xfrm>
                <a:off x="7706040"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0" name="Oval 269"/>
              <p:cNvSpPr>
                <a:spLocks noChangeAspect="1"/>
              </p:cNvSpPr>
              <p:nvPr/>
            </p:nvSpPr>
            <p:spPr bwMode="auto">
              <a:xfrm>
                <a:off x="7772439"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1" name="Oval 270"/>
              <p:cNvSpPr>
                <a:spLocks noChangeAspect="1"/>
              </p:cNvSpPr>
              <p:nvPr/>
            </p:nvSpPr>
            <p:spPr bwMode="auto">
              <a:xfrm>
                <a:off x="7838838"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2" name="Oval 271"/>
              <p:cNvSpPr>
                <a:spLocks noChangeAspect="1"/>
              </p:cNvSpPr>
              <p:nvPr/>
            </p:nvSpPr>
            <p:spPr bwMode="auto">
              <a:xfrm>
                <a:off x="7905237"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3" name="Oval 272"/>
              <p:cNvSpPr>
                <a:spLocks noChangeAspect="1"/>
              </p:cNvSpPr>
              <p:nvPr/>
            </p:nvSpPr>
            <p:spPr bwMode="auto">
              <a:xfrm>
                <a:off x="7971636"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4" name="Oval 273"/>
              <p:cNvSpPr>
                <a:spLocks noChangeAspect="1"/>
              </p:cNvSpPr>
              <p:nvPr/>
            </p:nvSpPr>
            <p:spPr bwMode="auto">
              <a:xfrm>
                <a:off x="8038035"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5" name="Oval 274"/>
              <p:cNvSpPr>
                <a:spLocks noChangeAspect="1"/>
              </p:cNvSpPr>
              <p:nvPr/>
            </p:nvSpPr>
            <p:spPr bwMode="auto">
              <a:xfrm>
                <a:off x="8104434"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6" name="Oval 275"/>
              <p:cNvSpPr>
                <a:spLocks noChangeAspect="1"/>
              </p:cNvSpPr>
              <p:nvPr/>
            </p:nvSpPr>
            <p:spPr bwMode="auto">
              <a:xfrm>
                <a:off x="8170833"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7" name="Oval 276"/>
              <p:cNvSpPr>
                <a:spLocks noChangeAspect="1"/>
              </p:cNvSpPr>
              <p:nvPr/>
            </p:nvSpPr>
            <p:spPr bwMode="auto">
              <a:xfrm>
                <a:off x="8237232"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8" name="Oval 277"/>
              <p:cNvSpPr>
                <a:spLocks noChangeAspect="1"/>
              </p:cNvSpPr>
              <p:nvPr/>
            </p:nvSpPr>
            <p:spPr bwMode="auto">
              <a:xfrm>
                <a:off x="8303631"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79" name="Oval 278"/>
              <p:cNvSpPr>
                <a:spLocks noChangeAspect="1"/>
              </p:cNvSpPr>
              <p:nvPr/>
            </p:nvSpPr>
            <p:spPr bwMode="auto">
              <a:xfrm>
                <a:off x="8370030"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80" name="Oval 279"/>
              <p:cNvSpPr>
                <a:spLocks noChangeAspect="1"/>
              </p:cNvSpPr>
              <p:nvPr/>
            </p:nvSpPr>
            <p:spPr bwMode="auto">
              <a:xfrm>
                <a:off x="8436429"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81" name="Oval 280"/>
              <p:cNvSpPr>
                <a:spLocks noChangeAspect="1"/>
              </p:cNvSpPr>
              <p:nvPr/>
            </p:nvSpPr>
            <p:spPr bwMode="auto">
              <a:xfrm>
                <a:off x="8502828"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82" name="Oval 281"/>
              <p:cNvSpPr>
                <a:spLocks noChangeAspect="1"/>
              </p:cNvSpPr>
              <p:nvPr/>
            </p:nvSpPr>
            <p:spPr bwMode="auto">
              <a:xfrm>
                <a:off x="8569227"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83" name="Oval 282"/>
              <p:cNvSpPr>
                <a:spLocks noChangeAspect="1"/>
              </p:cNvSpPr>
              <p:nvPr/>
            </p:nvSpPr>
            <p:spPr bwMode="auto">
              <a:xfrm>
                <a:off x="8635626"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84" name="Oval 283"/>
              <p:cNvSpPr>
                <a:spLocks noChangeAspect="1"/>
              </p:cNvSpPr>
              <p:nvPr/>
            </p:nvSpPr>
            <p:spPr bwMode="auto">
              <a:xfrm>
                <a:off x="8702025"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85" name="Oval 284"/>
              <p:cNvSpPr>
                <a:spLocks noChangeAspect="1"/>
              </p:cNvSpPr>
              <p:nvPr/>
            </p:nvSpPr>
            <p:spPr bwMode="auto">
              <a:xfrm>
                <a:off x="8768424" y="205234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89" name="Oval 288"/>
              <p:cNvSpPr>
                <a:spLocks noChangeAspect="1"/>
              </p:cNvSpPr>
              <p:nvPr/>
            </p:nvSpPr>
            <p:spPr bwMode="auto">
              <a:xfrm>
                <a:off x="7639641"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0" name="Oval 289"/>
              <p:cNvSpPr>
                <a:spLocks noChangeAspect="1"/>
              </p:cNvSpPr>
              <p:nvPr/>
            </p:nvSpPr>
            <p:spPr bwMode="auto">
              <a:xfrm>
                <a:off x="7706040"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1" name="Oval 290"/>
              <p:cNvSpPr>
                <a:spLocks noChangeAspect="1"/>
              </p:cNvSpPr>
              <p:nvPr/>
            </p:nvSpPr>
            <p:spPr bwMode="auto">
              <a:xfrm>
                <a:off x="7772439"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2" name="Oval 291"/>
              <p:cNvSpPr>
                <a:spLocks noChangeAspect="1"/>
              </p:cNvSpPr>
              <p:nvPr/>
            </p:nvSpPr>
            <p:spPr bwMode="auto">
              <a:xfrm>
                <a:off x="7838838"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3" name="Oval 292"/>
              <p:cNvSpPr>
                <a:spLocks noChangeAspect="1"/>
              </p:cNvSpPr>
              <p:nvPr/>
            </p:nvSpPr>
            <p:spPr bwMode="auto">
              <a:xfrm>
                <a:off x="7905237"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4" name="Oval 293"/>
              <p:cNvSpPr>
                <a:spLocks noChangeAspect="1"/>
              </p:cNvSpPr>
              <p:nvPr/>
            </p:nvSpPr>
            <p:spPr bwMode="auto">
              <a:xfrm>
                <a:off x="7971636"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5" name="Oval 294"/>
              <p:cNvSpPr>
                <a:spLocks noChangeAspect="1"/>
              </p:cNvSpPr>
              <p:nvPr/>
            </p:nvSpPr>
            <p:spPr bwMode="auto">
              <a:xfrm>
                <a:off x="8038035"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6" name="Oval 295"/>
              <p:cNvSpPr>
                <a:spLocks noChangeAspect="1"/>
              </p:cNvSpPr>
              <p:nvPr/>
            </p:nvSpPr>
            <p:spPr bwMode="auto">
              <a:xfrm>
                <a:off x="8104434"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7" name="Oval 296"/>
              <p:cNvSpPr>
                <a:spLocks noChangeAspect="1"/>
              </p:cNvSpPr>
              <p:nvPr/>
            </p:nvSpPr>
            <p:spPr bwMode="auto">
              <a:xfrm>
                <a:off x="8170833"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8" name="Oval 297"/>
              <p:cNvSpPr>
                <a:spLocks noChangeAspect="1"/>
              </p:cNvSpPr>
              <p:nvPr/>
            </p:nvSpPr>
            <p:spPr bwMode="auto">
              <a:xfrm>
                <a:off x="8237232"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9" name="Oval 298"/>
              <p:cNvSpPr>
                <a:spLocks noChangeAspect="1"/>
              </p:cNvSpPr>
              <p:nvPr/>
            </p:nvSpPr>
            <p:spPr bwMode="auto">
              <a:xfrm>
                <a:off x="8303631"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00" name="Oval 299"/>
              <p:cNvSpPr>
                <a:spLocks noChangeAspect="1"/>
              </p:cNvSpPr>
              <p:nvPr/>
            </p:nvSpPr>
            <p:spPr bwMode="auto">
              <a:xfrm>
                <a:off x="8370030"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01" name="Oval 300"/>
              <p:cNvSpPr>
                <a:spLocks noChangeAspect="1"/>
              </p:cNvSpPr>
              <p:nvPr/>
            </p:nvSpPr>
            <p:spPr bwMode="auto">
              <a:xfrm>
                <a:off x="8436429"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02" name="Oval 301"/>
              <p:cNvSpPr>
                <a:spLocks noChangeAspect="1"/>
              </p:cNvSpPr>
              <p:nvPr/>
            </p:nvSpPr>
            <p:spPr bwMode="auto">
              <a:xfrm>
                <a:off x="8502828"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03" name="Oval 302"/>
              <p:cNvSpPr>
                <a:spLocks noChangeAspect="1"/>
              </p:cNvSpPr>
              <p:nvPr/>
            </p:nvSpPr>
            <p:spPr bwMode="auto">
              <a:xfrm>
                <a:off x="8569227"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04" name="Oval 303"/>
              <p:cNvSpPr>
                <a:spLocks noChangeAspect="1"/>
              </p:cNvSpPr>
              <p:nvPr/>
            </p:nvSpPr>
            <p:spPr bwMode="auto">
              <a:xfrm>
                <a:off x="8635626"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05" name="Oval 304"/>
              <p:cNvSpPr>
                <a:spLocks noChangeAspect="1"/>
              </p:cNvSpPr>
              <p:nvPr/>
            </p:nvSpPr>
            <p:spPr bwMode="auto">
              <a:xfrm>
                <a:off x="8702025"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06" name="Oval 305"/>
              <p:cNvSpPr>
                <a:spLocks noChangeAspect="1"/>
              </p:cNvSpPr>
              <p:nvPr/>
            </p:nvSpPr>
            <p:spPr bwMode="auto">
              <a:xfrm>
                <a:off x="8768424" y="2185632"/>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0" name="Oval 309"/>
              <p:cNvSpPr>
                <a:spLocks noChangeAspect="1"/>
              </p:cNvSpPr>
              <p:nvPr/>
            </p:nvSpPr>
            <p:spPr bwMode="auto">
              <a:xfrm>
                <a:off x="7639641"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1" name="Oval 310"/>
              <p:cNvSpPr>
                <a:spLocks noChangeAspect="1"/>
              </p:cNvSpPr>
              <p:nvPr/>
            </p:nvSpPr>
            <p:spPr bwMode="auto">
              <a:xfrm>
                <a:off x="7706040"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2" name="Oval 311"/>
              <p:cNvSpPr>
                <a:spLocks noChangeAspect="1"/>
              </p:cNvSpPr>
              <p:nvPr/>
            </p:nvSpPr>
            <p:spPr bwMode="auto">
              <a:xfrm>
                <a:off x="7772439"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3" name="Oval 312"/>
              <p:cNvSpPr>
                <a:spLocks noChangeAspect="1"/>
              </p:cNvSpPr>
              <p:nvPr/>
            </p:nvSpPr>
            <p:spPr bwMode="auto">
              <a:xfrm>
                <a:off x="7838838"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4" name="Oval 313"/>
              <p:cNvSpPr>
                <a:spLocks noChangeAspect="1"/>
              </p:cNvSpPr>
              <p:nvPr/>
            </p:nvSpPr>
            <p:spPr bwMode="auto">
              <a:xfrm>
                <a:off x="7905237"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5" name="Oval 314"/>
              <p:cNvSpPr>
                <a:spLocks noChangeAspect="1"/>
              </p:cNvSpPr>
              <p:nvPr/>
            </p:nvSpPr>
            <p:spPr bwMode="auto">
              <a:xfrm>
                <a:off x="7971636"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6" name="Oval 315"/>
              <p:cNvSpPr>
                <a:spLocks noChangeAspect="1"/>
              </p:cNvSpPr>
              <p:nvPr/>
            </p:nvSpPr>
            <p:spPr bwMode="auto">
              <a:xfrm>
                <a:off x="8038035"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7" name="Oval 316"/>
              <p:cNvSpPr>
                <a:spLocks noChangeAspect="1"/>
              </p:cNvSpPr>
              <p:nvPr/>
            </p:nvSpPr>
            <p:spPr bwMode="auto">
              <a:xfrm>
                <a:off x="8104434"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8" name="Oval 317"/>
              <p:cNvSpPr>
                <a:spLocks noChangeAspect="1"/>
              </p:cNvSpPr>
              <p:nvPr/>
            </p:nvSpPr>
            <p:spPr bwMode="auto">
              <a:xfrm>
                <a:off x="8170833"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19" name="Oval 318"/>
              <p:cNvSpPr>
                <a:spLocks noChangeAspect="1"/>
              </p:cNvSpPr>
              <p:nvPr/>
            </p:nvSpPr>
            <p:spPr bwMode="auto">
              <a:xfrm>
                <a:off x="8237232"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20" name="Oval 319"/>
              <p:cNvSpPr>
                <a:spLocks noChangeAspect="1"/>
              </p:cNvSpPr>
              <p:nvPr/>
            </p:nvSpPr>
            <p:spPr bwMode="auto">
              <a:xfrm>
                <a:off x="8303631"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21" name="Oval 320"/>
              <p:cNvSpPr>
                <a:spLocks noChangeAspect="1"/>
              </p:cNvSpPr>
              <p:nvPr/>
            </p:nvSpPr>
            <p:spPr bwMode="auto">
              <a:xfrm>
                <a:off x="8370030"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22" name="Oval 321"/>
              <p:cNvSpPr>
                <a:spLocks noChangeAspect="1"/>
              </p:cNvSpPr>
              <p:nvPr/>
            </p:nvSpPr>
            <p:spPr bwMode="auto">
              <a:xfrm>
                <a:off x="8436429"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23" name="Oval 322"/>
              <p:cNvSpPr>
                <a:spLocks noChangeAspect="1"/>
              </p:cNvSpPr>
              <p:nvPr/>
            </p:nvSpPr>
            <p:spPr bwMode="auto">
              <a:xfrm>
                <a:off x="8502828"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24" name="Oval 323"/>
              <p:cNvSpPr>
                <a:spLocks noChangeAspect="1"/>
              </p:cNvSpPr>
              <p:nvPr/>
            </p:nvSpPr>
            <p:spPr bwMode="auto">
              <a:xfrm>
                <a:off x="8569227"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25" name="Oval 324"/>
              <p:cNvSpPr>
                <a:spLocks noChangeAspect="1"/>
              </p:cNvSpPr>
              <p:nvPr/>
            </p:nvSpPr>
            <p:spPr bwMode="auto">
              <a:xfrm>
                <a:off x="8635626"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26" name="Oval 325"/>
              <p:cNvSpPr>
                <a:spLocks noChangeAspect="1"/>
              </p:cNvSpPr>
              <p:nvPr/>
            </p:nvSpPr>
            <p:spPr bwMode="auto">
              <a:xfrm>
                <a:off x="8702025"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27" name="Oval 326"/>
              <p:cNvSpPr>
                <a:spLocks noChangeAspect="1"/>
              </p:cNvSpPr>
              <p:nvPr/>
            </p:nvSpPr>
            <p:spPr bwMode="auto">
              <a:xfrm>
                <a:off x="8768424" y="211898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31" name="Oval 330"/>
              <p:cNvSpPr>
                <a:spLocks noChangeAspect="1"/>
              </p:cNvSpPr>
              <p:nvPr/>
            </p:nvSpPr>
            <p:spPr bwMode="auto">
              <a:xfrm>
                <a:off x="7639641"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32" name="Oval 331"/>
              <p:cNvSpPr>
                <a:spLocks noChangeAspect="1"/>
              </p:cNvSpPr>
              <p:nvPr/>
            </p:nvSpPr>
            <p:spPr bwMode="auto">
              <a:xfrm>
                <a:off x="7706040"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33" name="Oval 332"/>
              <p:cNvSpPr>
                <a:spLocks noChangeAspect="1"/>
              </p:cNvSpPr>
              <p:nvPr/>
            </p:nvSpPr>
            <p:spPr bwMode="auto">
              <a:xfrm>
                <a:off x="7772439"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34" name="Oval 333"/>
              <p:cNvSpPr>
                <a:spLocks noChangeAspect="1"/>
              </p:cNvSpPr>
              <p:nvPr/>
            </p:nvSpPr>
            <p:spPr bwMode="auto">
              <a:xfrm>
                <a:off x="7838838"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35" name="Oval 334"/>
              <p:cNvSpPr>
                <a:spLocks noChangeAspect="1"/>
              </p:cNvSpPr>
              <p:nvPr/>
            </p:nvSpPr>
            <p:spPr bwMode="auto">
              <a:xfrm>
                <a:off x="7905237"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36" name="Oval 335"/>
              <p:cNvSpPr>
                <a:spLocks noChangeAspect="1"/>
              </p:cNvSpPr>
              <p:nvPr/>
            </p:nvSpPr>
            <p:spPr bwMode="auto">
              <a:xfrm>
                <a:off x="7971636"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37" name="Oval 336"/>
              <p:cNvSpPr>
                <a:spLocks noChangeAspect="1"/>
              </p:cNvSpPr>
              <p:nvPr/>
            </p:nvSpPr>
            <p:spPr bwMode="auto">
              <a:xfrm>
                <a:off x="8038035"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38" name="Oval 337"/>
              <p:cNvSpPr>
                <a:spLocks noChangeAspect="1"/>
              </p:cNvSpPr>
              <p:nvPr/>
            </p:nvSpPr>
            <p:spPr bwMode="auto">
              <a:xfrm>
                <a:off x="8104434"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39" name="Oval 338"/>
              <p:cNvSpPr>
                <a:spLocks noChangeAspect="1"/>
              </p:cNvSpPr>
              <p:nvPr/>
            </p:nvSpPr>
            <p:spPr bwMode="auto">
              <a:xfrm>
                <a:off x="8170833"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40" name="Oval 339"/>
              <p:cNvSpPr>
                <a:spLocks noChangeAspect="1"/>
              </p:cNvSpPr>
              <p:nvPr/>
            </p:nvSpPr>
            <p:spPr bwMode="auto">
              <a:xfrm>
                <a:off x="8237232"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41" name="Oval 340"/>
              <p:cNvSpPr>
                <a:spLocks noChangeAspect="1"/>
              </p:cNvSpPr>
              <p:nvPr/>
            </p:nvSpPr>
            <p:spPr bwMode="auto">
              <a:xfrm>
                <a:off x="8303631"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42" name="Oval 341"/>
              <p:cNvSpPr>
                <a:spLocks noChangeAspect="1"/>
              </p:cNvSpPr>
              <p:nvPr/>
            </p:nvSpPr>
            <p:spPr bwMode="auto">
              <a:xfrm>
                <a:off x="8370030"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43" name="Oval 342"/>
              <p:cNvSpPr>
                <a:spLocks noChangeAspect="1"/>
              </p:cNvSpPr>
              <p:nvPr/>
            </p:nvSpPr>
            <p:spPr bwMode="auto">
              <a:xfrm>
                <a:off x="8436429"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44" name="Oval 343"/>
              <p:cNvSpPr>
                <a:spLocks noChangeAspect="1"/>
              </p:cNvSpPr>
              <p:nvPr/>
            </p:nvSpPr>
            <p:spPr bwMode="auto">
              <a:xfrm>
                <a:off x="8502828"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45" name="Oval 344"/>
              <p:cNvSpPr>
                <a:spLocks noChangeAspect="1"/>
              </p:cNvSpPr>
              <p:nvPr/>
            </p:nvSpPr>
            <p:spPr bwMode="auto">
              <a:xfrm>
                <a:off x="8569227"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46" name="Oval 345"/>
              <p:cNvSpPr>
                <a:spLocks noChangeAspect="1"/>
              </p:cNvSpPr>
              <p:nvPr/>
            </p:nvSpPr>
            <p:spPr bwMode="auto">
              <a:xfrm>
                <a:off x="8635626"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47" name="Oval 346"/>
              <p:cNvSpPr>
                <a:spLocks noChangeAspect="1"/>
              </p:cNvSpPr>
              <p:nvPr/>
            </p:nvSpPr>
            <p:spPr bwMode="auto">
              <a:xfrm>
                <a:off x="8702025"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48" name="Oval 347"/>
              <p:cNvSpPr>
                <a:spLocks noChangeAspect="1"/>
              </p:cNvSpPr>
              <p:nvPr/>
            </p:nvSpPr>
            <p:spPr bwMode="auto">
              <a:xfrm>
                <a:off x="8768424" y="2252278"/>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52" name="Oval 351"/>
              <p:cNvSpPr>
                <a:spLocks noChangeAspect="1"/>
              </p:cNvSpPr>
              <p:nvPr/>
            </p:nvSpPr>
            <p:spPr bwMode="auto">
              <a:xfrm>
                <a:off x="7639641"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53" name="Oval 352"/>
              <p:cNvSpPr>
                <a:spLocks noChangeAspect="1"/>
              </p:cNvSpPr>
              <p:nvPr/>
            </p:nvSpPr>
            <p:spPr bwMode="auto">
              <a:xfrm>
                <a:off x="7706040"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54" name="Oval 353"/>
              <p:cNvSpPr>
                <a:spLocks noChangeAspect="1"/>
              </p:cNvSpPr>
              <p:nvPr/>
            </p:nvSpPr>
            <p:spPr bwMode="auto">
              <a:xfrm>
                <a:off x="7772439"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55" name="Oval 354"/>
              <p:cNvSpPr>
                <a:spLocks noChangeAspect="1"/>
              </p:cNvSpPr>
              <p:nvPr/>
            </p:nvSpPr>
            <p:spPr bwMode="auto">
              <a:xfrm>
                <a:off x="7838838"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56" name="Oval 355"/>
              <p:cNvSpPr>
                <a:spLocks noChangeAspect="1"/>
              </p:cNvSpPr>
              <p:nvPr/>
            </p:nvSpPr>
            <p:spPr bwMode="auto">
              <a:xfrm>
                <a:off x="7905237"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57" name="Oval 356"/>
              <p:cNvSpPr>
                <a:spLocks noChangeAspect="1"/>
              </p:cNvSpPr>
              <p:nvPr/>
            </p:nvSpPr>
            <p:spPr bwMode="auto">
              <a:xfrm>
                <a:off x="7971636"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58" name="Oval 357"/>
              <p:cNvSpPr>
                <a:spLocks noChangeAspect="1"/>
              </p:cNvSpPr>
              <p:nvPr/>
            </p:nvSpPr>
            <p:spPr bwMode="auto">
              <a:xfrm>
                <a:off x="8038035"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59" name="Oval 358"/>
              <p:cNvSpPr>
                <a:spLocks noChangeAspect="1"/>
              </p:cNvSpPr>
              <p:nvPr/>
            </p:nvSpPr>
            <p:spPr bwMode="auto">
              <a:xfrm>
                <a:off x="8104434"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60" name="Oval 359"/>
              <p:cNvSpPr>
                <a:spLocks noChangeAspect="1"/>
              </p:cNvSpPr>
              <p:nvPr/>
            </p:nvSpPr>
            <p:spPr bwMode="auto">
              <a:xfrm>
                <a:off x="8170833"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61" name="Oval 360"/>
              <p:cNvSpPr>
                <a:spLocks noChangeAspect="1"/>
              </p:cNvSpPr>
              <p:nvPr/>
            </p:nvSpPr>
            <p:spPr bwMode="auto">
              <a:xfrm>
                <a:off x="8237232"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62" name="Oval 361"/>
              <p:cNvSpPr>
                <a:spLocks noChangeAspect="1"/>
              </p:cNvSpPr>
              <p:nvPr/>
            </p:nvSpPr>
            <p:spPr bwMode="auto">
              <a:xfrm>
                <a:off x="8303631"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63" name="Oval 362"/>
              <p:cNvSpPr>
                <a:spLocks noChangeAspect="1"/>
              </p:cNvSpPr>
              <p:nvPr/>
            </p:nvSpPr>
            <p:spPr bwMode="auto">
              <a:xfrm>
                <a:off x="8370030"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64" name="Oval 363"/>
              <p:cNvSpPr>
                <a:spLocks noChangeAspect="1"/>
              </p:cNvSpPr>
              <p:nvPr/>
            </p:nvSpPr>
            <p:spPr bwMode="auto">
              <a:xfrm>
                <a:off x="8436429"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65" name="Oval 364"/>
              <p:cNvSpPr>
                <a:spLocks noChangeAspect="1"/>
              </p:cNvSpPr>
              <p:nvPr/>
            </p:nvSpPr>
            <p:spPr bwMode="auto">
              <a:xfrm>
                <a:off x="8502828"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66" name="Oval 365"/>
              <p:cNvSpPr>
                <a:spLocks noChangeAspect="1"/>
              </p:cNvSpPr>
              <p:nvPr/>
            </p:nvSpPr>
            <p:spPr bwMode="auto">
              <a:xfrm>
                <a:off x="8569227"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67" name="Oval 366"/>
              <p:cNvSpPr>
                <a:spLocks noChangeAspect="1"/>
              </p:cNvSpPr>
              <p:nvPr/>
            </p:nvSpPr>
            <p:spPr bwMode="auto">
              <a:xfrm>
                <a:off x="8635626"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68" name="Oval 367"/>
              <p:cNvSpPr>
                <a:spLocks noChangeAspect="1"/>
              </p:cNvSpPr>
              <p:nvPr/>
            </p:nvSpPr>
            <p:spPr bwMode="auto">
              <a:xfrm>
                <a:off x="8702025"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69" name="Oval 368"/>
              <p:cNvSpPr>
                <a:spLocks noChangeAspect="1"/>
              </p:cNvSpPr>
              <p:nvPr/>
            </p:nvSpPr>
            <p:spPr bwMode="auto">
              <a:xfrm>
                <a:off x="8768424" y="2318924"/>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73" name="Oval 372"/>
              <p:cNvSpPr>
                <a:spLocks noChangeAspect="1"/>
              </p:cNvSpPr>
              <p:nvPr/>
            </p:nvSpPr>
            <p:spPr bwMode="auto">
              <a:xfrm>
                <a:off x="7639641"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74" name="Oval 373"/>
              <p:cNvSpPr>
                <a:spLocks noChangeAspect="1"/>
              </p:cNvSpPr>
              <p:nvPr/>
            </p:nvSpPr>
            <p:spPr bwMode="auto">
              <a:xfrm>
                <a:off x="7706040"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75" name="Oval 374"/>
              <p:cNvSpPr>
                <a:spLocks noChangeAspect="1"/>
              </p:cNvSpPr>
              <p:nvPr/>
            </p:nvSpPr>
            <p:spPr bwMode="auto">
              <a:xfrm>
                <a:off x="7772439"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76" name="Oval 375"/>
              <p:cNvSpPr>
                <a:spLocks noChangeAspect="1"/>
              </p:cNvSpPr>
              <p:nvPr/>
            </p:nvSpPr>
            <p:spPr bwMode="auto">
              <a:xfrm>
                <a:off x="7838838"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77" name="Oval 376"/>
              <p:cNvSpPr>
                <a:spLocks noChangeAspect="1"/>
              </p:cNvSpPr>
              <p:nvPr/>
            </p:nvSpPr>
            <p:spPr bwMode="auto">
              <a:xfrm>
                <a:off x="7905237"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78" name="Oval 377"/>
              <p:cNvSpPr>
                <a:spLocks noChangeAspect="1"/>
              </p:cNvSpPr>
              <p:nvPr/>
            </p:nvSpPr>
            <p:spPr bwMode="auto">
              <a:xfrm>
                <a:off x="7971636"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79" name="Oval 378"/>
              <p:cNvSpPr>
                <a:spLocks noChangeAspect="1"/>
              </p:cNvSpPr>
              <p:nvPr/>
            </p:nvSpPr>
            <p:spPr bwMode="auto">
              <a:xfrm>
                <a:off x="8038035"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80" name="Oval 379"/>
              <p:cNvSpPr>
                <a:spLocks noChangeAspect="1"/>
              </p:cNvSpPr>
              <p:nvPr/>
            </p:nvSpPr>
            <p:spPr bwMode="auto">
              <a:xfrm>
                <a:off x="8104434"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81" name="Oval 380"/>
              <p:cNvSpPr>
                <a:spLocks noChangeAspect="1"/>
              </p:cNvSpPr>
              <p:nvPr/>
            </p:nvSpPr>
            <p:spPr bwMode="auto">
              <a:xfrm>
                <a:off x="8170833"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82" name="Oval 381"/>
              <p:cNvSpPr>
                <a:spLocks noChangeAspect="1"/>
              </p:cNvSpPr>
              <p:nvPr/>
            </p:nvSpPr>
            <p:spPr bwMode="auto">
              <a:xfrm>
                <a:off x="8237232"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83" name="Oval 382"/>
              <p:cNvSpPr>
                <a:spLocks noChangeAspect="1"/>
              </p:cNvSpPr>
              <p:nvPr/>
            </p:nvSpPr>
            <p:spPr bwMode="auto">
              <a:xfrm>
                <a:off x="8303631"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84" name="Oval 383"/>
              <p:cNvSpPr>
                <a:spLocks noChangeAspect="1"/>
              </p:cNvSpPr>
              <p:nvPr/>
            </p:nvSpPr>
            <p:spPr bwMode="auto">
              <a:xfrm>
                <a:off x="8370030"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85" name="Oval 384"/>
              <p:cNvSpPr>
                <a:spLocks noChangeAspect="1"/>
              </p:cNvSpPr>
              <p:nvPr/>
            </p:nvSpPr>
            <p:spPr bwMode="auto">
              <a:xfrm>
                <a:off x="8436429"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86" name="Oval 385"/>
              <p:cNvSpPr>
                <a:spLocks noChangeAspect="1"/>
              </p:cNvSpPr>
              <p:nvPr/>
            </p:nvSpPr>
            <p:spPr bwMode="auto">
              <a:xfrm>
                <a:off x="8502828"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87" name="Oval 386"/>
              <p:cNvSpPr>
                <a:spLocks noChangeAspect="1"/>
              </p:cNvSpPr>
              <p:nvPr/>
            </p:nvSpPr>
            <p:spPr bwMode="auto">
              <a:xfrm>
                <a:off x="8569227"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88" name="Oval 387"/>
              <p:cNvSpPr>
                <a:spLocks noChangeAspect="1"/>
              </p:cNvSpPr>
              <p:nvPr/>
            </p:nvSpPr>
            <p:spPr bwMode="auto">
              <a:xfrm>
                <a:off x="8635626"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89" name="Oval 388"/>
              <p:cNvSpPr>
                <a:spLocks noChangeAspect="1"/>
              </p:cNvSpPr>
              <p:nvPr/>
            </p:nvSpPr>
            <p:spPr bwMode="auto">
              <a:xfrm>
                <a:off x="8702025"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90" name="Oval 389"/>
              <p:cNvSpPr>
                <a:spLocks noChangeAspect="1"/>
              </p:cNvSpPr>
              <p:nvPr/>
            </p:nvSpPr>
            <p:spPr bwMode="auto">
              <a:xfrm>
                <a:off x="8768424" y="2385570"/>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94" name="Oval 393"/>
              <p:cNvSpPr>
                <a:spLocks noChangeAspect="1"/>
              </p:cNvSpPr>
              <p:nvPr/>
            </p:nvSpPr>
            <p:spPr bwMode="auto">
              <a:xfrm>
                <a:off x="7639641"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95" name="Oval 394"/>
              <p:cNvSpPr>
                <a:spLocks noChangeAspect="1"/>
              </p:cNvSpPr>
              <p:nvPr/>
            </p:nvSpPr>
            <p:spPr bwMode="auto">
              <a:xfrm>
                <a:off x="7706040"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96" name="Oval 395"/>
              <p:cNvSpPr>
                <a:spLocks noChangeAspect="1"/>
              </p:cNvSpPr>
              <p:nvPr/>
            </p:nvSpPr>
            <p:spPr bwMode="auto">
              <a:xfrm>
                <a:off x="7772439"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97" name="Oval 396"/>
              <p:cNvSpPr>
                <a:spLocks noChangeAspect="1"/>
              </p:cNvSpPr>
              <p:nvPr/>
            </p:nvSpPr>
            <p:spPr bwMode="auto">
              <a:xfrm>
                <a:off x="7838838"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98" name="Oval 397"/>
              <p:cNvSpPr>
                <a:spLocks noChangeAspect="1"/>
              </p:cNvSpPr>
              <p:nvPr/>
            </p:nvSpPr>
            <p:spPr bwMode="auto">
              <a:xfrm>
                <a:off x="7905237"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399" name="Oval 398"/>
              <p:cNvSpPr>
                <a:spLocks noChangeAspect="1"/>
              </p:cNvSpPr>
              <p:nvPr/>
            </p:nvSpPr>
            <p:spPr bwMode="auto">
              <a:xfrm>
                <a:off x="7971636"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00" name="Oval 399"/>
              <p:cNvSpPr>
                <a:spLocks noChangeAspect="1"/>
              </p:cNvSpPr>
              <p:nvPr/>
            </p:nvSpPr>
            <p:spPr bwMode="auto">
              <a:xfrm>
                <a:off x="8038035"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01" name="Oval 400"/>
              <p:cNvSpPr>
                <a:spLocks noChangeAspect="1"/>
              </p:cNvSpPr>
              <p:nvPr/>
            </p:nvSpPr>
            <p:spPr bwMode="auto">
              <a:xfrm>
                <a:off x="8104434"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02" name="Oval 401"/>
              <p:cNvSpPr>
                <a:spLocks noChangeAspect="1"/>
              </p:cNvSpPr>
              <p:nvPr/>
            </p:nvSpPr>
            <p:spPr bwMode="auto">
              <a:xfrm>
                <a:off x="8170833"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03" name="Oval 402"/>
              <p:cNvSpPr>
                <a:spLocks noChangeAspect="1"/>
              </p:cNvSpPr>
              <p:nvPr/>
            </p:nvSpPr>
            <p:spPr bwMode="auto">
              <a:xfrm>
                <a:off x="8237232"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04" name="Oval 403"/>
              <p:cNvSpPr>
                <a:spLocks noChangeAspect="1"/>
              </p:cNvSpPr>
              <p:nvPr/>
            </p:nvSpPr>
            <p:spPr bwMode="auto">
              <a:xfrm>
                <a:off x="8303631"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05" name="Oval 404"/>
              <p:cNvSpPr>
                <a:spLocks noChangeAspect="1"/>
              </p:cNvSpPr>
              <p:nvPr/>
            </p:nvSpPr>
            <p:spPr bwMode="auto">
              <a:xfrm>
                <a:off x="8370030"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06" name="Oval 405"/>
              <p:cNvSpPr>
                <a:spLocks noChangeAspect="1"/>
              </p:cNvSpPr>
              <p:nvPr/>
            </p:nvSpPr>
            <p:spPr bwMode="auto">
              <a:xfrm>
                <a:off x="8436429"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07" name="Oval 406"/>
              <p:cNvSpPr>
                <a:spLocks noChangeAspect="1"/>
              </p:cNvSpPr>
              <p:nvPr/>
            </p:nvSpPr>
            <p:spPr bwMode="auto">
              <a:xfrm>
                <a:off x="8502828"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08" name="Oval 407"/>
              <p:cNvSpPr>
                <a:spLocks noChangeAspect="1"/>
              </p:cNvSpPr>
              <p:nvPr/>
            </p:nvSpPr>
            <p:spPr bwMode="auto">
              <a:xfrm>
                <a:off x="8569227"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09" name="Oval 408"/>
              <p:cNvSpPr>
                <a:spLocks noChangeAspect="1"/>
              </p:cNvSpPr>
              <p:nvPr/>
            </p:nvSpPr>
            <p:spPr bwMode="auto">
              <a:xfrm>
                <a:off x="8635626"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10" name="Oval 409"/>
              <p:cNvSpPr>
                <a:spLocks noChangeAspect="1"/>
              </p:cNvSpPr>
              <p:nvPr/>
            </p:nvSpPr>
            <p:spPr bwMode="auto">
              <a:xfrm>
                <a:off x="8702025"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11" name="Oval 410"/>
              <p:cNvSpPr>
                <a:spLocks noChangeAspect="1"/>
              </p:cNvSpPr>
              <p:nvPr/>
            </p:nvSpPr>
            <p:spPr bwMode="auto">
              <a:xfrm>
                <a:off x="8768424" y="2452216"/>
                <a:ext cx="27432" cy="27432"/>
              </a:xfrm>
              <a:prstGeom prst="ellipse">
                <a:avLst/>
              </a:prstGeom>
              <a:solidFill>
                <a:srgbClr val="BCFFBC">
                  <a:alpha val="6980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grpSp>
        <p:cxnSp>
          <p:nvCxnSpPr>
            <p:cNvPr id="36" name="Straight Connector 35">
              <a:extLst>
                <a:ext uri="{FF2B5EF4-FFF2-40B4-BE49-F238E27FC236}">
                  <a16:creationId xmlns:a16="http://schemas.microsoft.com/office/drawing/2014/main" id="{EF0B3E54-DC8A-424D-A642-B3313AE6EDA6}"/>
                </a:ext>
              </a:extLst>
            </p:cNvPr>
            <p:cNvCxnSpPr/>
            <p:nvPr/>
          </p:nvCxnSpPr>
          <p:spPr bwMode="auto">
            <a:xfrm>
              <a:off x="6298069" y="1332490"/>
              <a:ext cx="1266343" cy="0"/>
            </a:xfrm>
            <a:prstGeom prst="line">
              <a:avLst/>
            </a:prstGeom>
            <a:solidFill>
              <a:schemeClr val="accent1"/>
            </a:solidFill>
            <a:ln w="9525" cap="flat" cmpd="sng" algn="ctr">
              <a:solidFill>
                <a:schemeClr val="tx1">
                  <a:lumMod val="65000"/>
                  <a:lumOff val="35000"/>
                </a:schemeClr>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2" name="Straight Connector 371">
              <a:extLst>
                <a:ext uri="{FF2B5EF4-FFF2-40B4-BE49-F238E27FC236}">
                  <a16:creationId xmlns:a16="http://schemas.microsoft.com/office/drawing/2014/main" id="{5959FBC0-AD87-4882-8ECE-F7464B1E8DEF}"/>
                </a:ext>
              </a:extLst>
            </p:cNvPr>
            <p:cNvCxnSpPr/>
            <p:nvPr/>
          </p:nvCxnSpPr>
          <p:spPr bwMode="auto">
            <a:xfrm>
              <a:off x="7673552" y="1444078"/>
              <a:ext cx="0" cy="1271016"/>
            </a:xfrm>
            <a:prstGeom prst="line">
              <a:avLst/>
            </a:prstGeom>
            <a:solidFill>
              <a:schemeClr val="accent1"/>
            </a:solidFill>
            <a:ln w="9525" cap="flat" cmpd="sng" algn="ctr">
              <a:solidFill>
                <a:schemeClr val="tx1">
                  <a:lumMod val="65000"/>
                  <a:lumOff val="35000"/>
                </a:schemeClr>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1" name="TextBox 390">
              <a:extLst>
                <a:ext uri="{FF2B5EF4-FFF2-40B4-BE49-F238E27FC236}">
                  <a16:creationId xmlns:a16="http://schemas.microsoft.com/office/drawing/2014/main" id="{C8EA444B-1D08-4196-AFCA-AEEA22D046C5}"/>
                </a:ext>
              </a:extLst>
            </p:cNvPr>
            <p:cNvSpPr txBox="1"/>
            <p:nvPr/>
          </p:nvSpPr>
          <p:spPr>
            <a:xfrm>
              <a:off x="6638213" y="1111907"/>
              <a:ext cx="597591" cy="246221"/>
            </a:xfrm>
            <a:prstGeom prst="rect">
              <a:avLst/>
            </a:prstGeom>
            <a:noFill/>
          </p:spPr>
          <p:txBody>
            <a:bodyPr wrap="square" rtlCol="0" anchor="ctr">
              <a:spAutoFit/>
            </a:bodyPr>
            <a:lstStyle/>
            <a:p>
              <a:pPr algn="ctr"/>
              <a:r>
                <a:rPr lang="en-US" sz="1000" dirty="0">
                  <a:solidFill>
                    <a:schemeClr val="tx1"/>
                  </a:solidFill>
                  <a:latin typeface="Arial" panose="020B0604020202020204" pitchFamily="34" charset="0"/>
                  <a:cs typeface="Arial" panose="020B0604020202020204" pitchFamily="34" charset="0"/>
                </a:rPr>
                <a:t>5 mm</a:t>
              </a:r>
            </a:p>
          </p:txBody>
        </p:sp>
        <p:sp>
          <p:nvSpPr>
            <p:cNvPr id="393" name="TextBox 392">
              <a:extLst>
                <a:ext uri="{FF2B5EF4-FFF2-40B4-BE49-F238E27FC236}">
                  <a16:creationId xmlns:a16="http://schemas.microsoft.com/office/drawing/2014/main" id="{28D47571-201A-4044-8370-E5840CD08373}"/>
                </a:ext>
              </a:extLst>
            </p:cNvPr>
            <p:cNvSpPr txBox="1"/>
            <p:nvPr/>
          </p:nvSpPr>
          <p:spPr>
            <a:xfrm>
              <a:off x="7595766" y="1938088"/>
              <a:ext cx="597591" cy="246221"/>
            </a:xfrm>
            <a:prstGeom prst="rect">
              <a:avLst/>
            </a:prstGeom>
            <a:noFill/>
          </p:spPr>
          <p:txBody>
            <a:bodyPr wrap="square" rtlCol="0" anchor="ctr">
              <a:spAutoFit/>
            </a:bodyPr>
            <a:lstStyle/>
            <a:p>
              <a:pPr algn="ctr"/>
              <a:r>
                <a:rPr lang="en-US" sz="1000" dirty="0">
                  <a:solidFill>
                    <a:schemeClr val="tx1"/>
                  </a:solidFill>
                  <a:latin typeface="Arial" panose="020B0604020202020204" pitchFamily="34" charset="0"/>
                  <a:cs typeface="Arial" panose="020B0604020202020204" pitchFamily="34" charset="0"/>
                </a:rPr>
                <a:t>5 mm</a:t>
              </a:r>
            </a:p>
          </p:txBody>
        </p:sp>
      </p:grpSp>
      <p:grpSp>
        <p:nvGrpSpPr>
          <p:cNvPr id="18" name="Group 17"/>
          <p:cNvGrpSpPr/>
          <p:nvPr/>
        </p:nvGrpSpPr>
        <p:grpSpPr>
          <a:xfrm>
            <a:off x="652742" y="2711837"/>
            <a:ext cx="1973442" cy="338554"/>
            <a:chOff x="1281113" y="2904877"/>
            <a:chExt cx="1973442" cy="338554"/>
          </a:xfrm>
        </p:grpSpPr>
        <p:sp>
          <p:nvSpPr>
            <p:cNvPr id="414" name="TextBox 413">
              <a:extLst>
                <a:ext uri="{FF2B5EF4-FFF2-40B4-BE49-F238E27FC236}">
                  <a16:creationId xmlns:a16="http://schemas.microsoft.com/office/drawing/2014/main" id="{381F7E38-17E5-4A98-96C3-9A8546EAF393}"/>
                </a:ext>
              </a:extLst>
            </p:cNvPr>
            <p:cNvSpPr txBox="1"/>
            <p:nvPr/>
          </p:nvSpPr>
          <p:spPr>
            <a:xfrm>
              <a:off x="1281113" y="2904877"/>
              <a:ext cx="457200" cy="338554"/>
            </a:xfrm>
            <a:prstGeom prst="rect">
              <a:avLst/>
            </a:prstGeom>
            <a:noFill/>
          </p:spPr>
          <p:txBody>
            <a:bodyPr wrap="square" rtlCol="0">
              <a:spAutoFit/>
            </a:bodyPr>
            <a:lstStyle/>
            <a:p>
              <a:r>
                <a:rPr lang="en-US" sz="800" dirty="0">
                  <a:solidFill>
                    <a:schemeClr val="tx1"/>
                  </a:solidFill>
                  <a:latin typeface="+mn-lt"/>
                </a:rPr>
                <a:t>1.44</a:t>
              </a:r>
            </a:p>
          </p:txBody>
        </p:sp>
        <p:sp>
          <p:nvSpPr>
            <p:cNvPr id="415" name="TextBox 414">
              <a:extLst>
                <a:ext uri="{FF2B5EF4-FFF2-40B4-BE49-F238E27FC236}">
                  <a16:creationId xmlns:a16="http://schemas.microsoft.com/office/drawing/2014/main" id="{783BEECE-AF5A-4F40-9278-3B250D23579E}"/>
                </a:ext>
              </a:extLst>
            </p:cNvPr>
            <p:cNvSpPr txBox="1"/>
            <p:nvPr/>
          </p:nvSpPr>
          <p:spPr>
            <a:xfrm>
              <a:off x="1696695" y="2904877"/>
              <a:ext cx="457200" cy="338554"/>
            </a:xfrm>
            <a:prstGeom prst="rect">
              <a:avLst/>
            </a:prstGeom>
            <a:noFill/>
          </p:spPr>
          <p:txBody>
            <a:bodyPr wrap="square" rtlCol="0">
              <a:spAutoFit/>
            </a:bodyPr>
            <a:lstStyle/>
            <a:p>
              <a:r>
                <a:rPr lang="en-US" sz="800" dirty="0">
                  <a:solidFill>
                    <a:schemeClr val="tx1"/>
                  </a:solidFill>
                  <a:latin typeface="+mn-lt"/>
                </a:rPr>
                <a:t>1.50</a:t>
              </a:r>
            </a:p>
          </p:txBody>
        </p:sp>
        <p:sp>
          <p:nvSpPr>
            <p:cNvPr id="417" name="TextBox 416">
              <a:extLst>
                <a:ext uri="{FF2B5EF4-FFF2-40B4-BE49-F238E27FC236}">
                  <a16:creationId xmlns:a16="http://schemas.microsoft.com/office/drawing/2014/main" id="{562E2336-02F1-45FC-88B6-A472E15C7F2E}"/>
                </a:ext>
              </a:extLst>
            </p:cNvPr>
            <p:cNvSpPr txBox="1"/>
            <p:nvPr/>
          </p:nvSpPr>
          <p:spPr>
            <a:xfrm>
              <a:off x="2112277" y="2904877"/>
              <a:ext cx="457200" cy="338554"/>
            </a:xfrm>
            <a:prstGeom prst="rect">
              <a:avLst/>
            </a:prstGeom>
            <a:noFill/>
          </p:spPr>
          <p:txBody>
            <a:bodyPr wrap="square" rtlCol="0">
              <a:spAutoFit/>
            </a:bodyPr>
            <a:lstStyle/>
            <a:p>
              <a:r>
                <a:rPr lang="en-US" sz="800" dirty="0">
                  <a:solidFill>
                    <a:schemeClr val="tx1"/>
                  </a:solidFill>
                  <a:latin typeface="+mn-lt"/>
                </a:rPr>
                <a:t>1.56</a:t>
              </a:r>
            </a:p>
          </p:txBody>
        </p:sp>
        <p:sp>
          <p:nvSpPr>
            <p:cNvPr id="418" name="TextBox 417">
              <a:extLst>
                <a:ext uri="{FF2B5EF4-FFF2-40B4-BE49-F238E27FC236}">
                  <a16:creationId xmlns:a16="http://schemas.microsoft.com/office/drawing/2014/main" id="{13BEFEC8-88DF-48C3-A883-6E02F9C51BBC}"/>
                </a:ext>
              </a:extLst>
            </p:cNvPr>
            <p:cNvSpPr txBox="1"/>
            <p:nvPr/>
          </p:nvSpPr>
          <p:spPr>
            <a:xfrm>
              <a:off x="2527859" y="2904877"/>
              <a:ext cx="457200" cy="338554"/>
            </a:xfrm>
            <a:prstGeom prst="rect">
              <a:avLst/>
            </a:prstGeom>
            <a:noFill/>
          </p:spPr>
          <p:txBody>
            <a:bodyPr wrap="square" rtlCol="0">
              <a:spAutoFit/>
            </a:bodyPr>
            <a:lstStyle/>
            <a:p>
              <a:r>
                <a:rPr lang="en-US" sz="800" dirty="0">
                  <a:solidFill>
                    <a:schemeClr val="tx1"/>
                  </a:solidFill>
                  <a:latin typeface="+mn-lt"/>
                </a:rPr>
                <a:t>1.62</a:t>
              </a:r>
            </a:p>
          </p:txBody>
        </p:sp>
        <p:sp>
          <p:nvSpPr>
            <p:cNvPr id="419" name="TextBox 418">
              <a:extLst>
                <a:ext uri="{FF2B5EF4-FFF2-40B4-BE49-F238E27FC236}">
                  <a16:creationId xmlns:a16="http://schemas.microsoft.com/office/drawing/2014/main" id="{374230F3-31CD-4F0F-90A5-F43D68FAB176}"/>
                </a:ext>
              </a:extLst>
            </p:cNvPr>
            <p:cNvSpPr txBox="1"/>
            <p:nvPr/>
          </p:nvSpPr>
          <p:spPr>
            <a:xfrm>
              <a:off x="2780665" y="2954889"/>
              <a:ext cx="473890" cy="246221"/>
            </a:xfrm>
            <a:prstGeom prst="rect">
              <a:avLst/>
            </a:prstGeom>
            <a:noFill/>
          </p:spPr>
          <p:txBody>
            <a:bodyPr wrap="square" rtlCol="0">
              <a:spAutoFit/>
            </a:bodyPr>
            <a:lstStyle/>
            <a:p>
              <a:pPr algn="ctr"/>
              <a:r>
                <a:rPr lang="en-US" sz="1000" dirty="0">
                  <a:solidFill>
                    <a:schemeClr val="tx1"/>
                  </a:solidFill>
                  <a:latin typeface="+mn-lt"/>
                </a:rPr>
                <a:t>x/H</a:t>
              </a:r>
            </a:p>
          </p:txBody>
        </p:sp>
      </p:grpSp>
      <p:grpSp>
        <p:nvGrpSpPr>
          <p:cNvPr id="35" name="Group 34"/>
          <p:cNvGrpSpPr/>
          <p:nvPr/>
        </p:nvGrpSpPr>
        <p:grpSpPr>
          <a:xfrm>
            <a:off x="263523" y="996588"/>
            <a:ext cx="460851" cy="1660389"/>
            <a:chOff x="891894" y="1189628"/>
            <a:chExt cx="460851" cy="1660389"/>
          </a:xfrm>
        </p:grpSpPr>
        <p:sp>
          <p:nvSpPr>
            <p:cNvPr id="420" name="TextBox 419">
              <a:extLst>
                <a:ext uri="{FF2B5EF4-FFF2-40B4-BE49-F238E27FC236}">
                  <a16:creationId xmlns:a16="http://schemas.microsoft.com/office/drawing/2014/main" id="{8DC96F3E-8D3C-4FF6-85F4-3A7400E86D69}"/>
                </a:ext>
              </a:extLst>
            </p:cNvPr>
            <p:cNvSpPr txBox="1"/>
            <p:nvPr/>
          </p:nvSpPr>
          <p:spPr>
            <a:xfrm>
              <a:off x="895545" y="1484254"/>
              <a:ext cx="457200" cy="215444"/>
            </a:xfrm>
            <a:prstGeom prst="rect">
              <a:avLst/>
            </a:prstGeom>
            <a:noFill/>
          </p:spPr>
          <p:txBody>
            <a:bodyPr wrap="square" rtlCol="0">
              <a:spAutoFit/>
            </a:bodyPr>
            <a:lstStyle/>
            <a:p>
              <a:pPr algn="ctr"/>
              <a:r>
                <a:rPr lang="en-US" sz="800" dirty="0">
                  <a:solidFill>
                    <a:schemeClr val="tx1"/>
                  </a:solidFill>
                  <a:latin typeface="+mn-lt"/>
                </a:rPr>
                <a:t>-0.36</a:t>
              </a:r>
            </a:p>
          </p:txBody>
        </p:sp>
        <p:sp>
          <p:nvSpPr>
            <p:cNvPr id="421" name="TextBox 420">
              <a:extLst>
                <a:ext uri="{FF2B5EF4-FFF2-40B4-BE49-F238E27FC236}">
                  <a16:creationId xmlns:a16="http://schemas.microsoft.com/office/drawing/2014/main" id="{773124C0-9F21-4369-8D5F-D081B05A7761}"/>
                </a:ext>
              </a:extLst>
            </p:cNvPr>
            <p:cNvSpPr txBox="1"/>
            <p:nvPr/>
          </p:nvSpPr>
          <p:spPr>
            <a:xfrm>
              <a:off x="895545" y="1867694"/>
              <a:ext cx="457200" cy="215444"/>
            </a:xfrm>
            <a:prstGeom prst="rect">
              <a:avLst/>
            </a:prstGeom>
            <a:noFill/>
          </p:spPr>
          <p:txBody>
            <a:bodyPr wrap="square" rtlCol="0">
              <a:spAutoFit/>
            </a:bodyPr>
            <a:lstStyle/>
            <a:p>
              <a:pPr algn="ctr"/>
              <a:r>
                <a:rPr lang="en-US" sz="800" dirty="0">
                  <a:solidFill>
                    <a:schemeClr val="tx1"/>
                  </a:solidFill>
                  <a:latin typeface="+mn-lt"/>
                </a:rPr>
                <a:t>-0.42</a:t>
              </a:r>
            </a:p>
          </p:txBody>
        </p:sp>
        <p:sp>
          <p:nvSpPr>
            <p:cNvPr id="422" name="TextBox 421">
              <a:extLst>
                <a:ext uri="{FF2B5EF4-FFF2-40B4-BE49-F238E27FC236}">
                  <a16:creationId xmlns:a16="http://schemas.microsoft.com/office/drawing/2014/main" id="{828A4BB5-60E2-4DAD-ABEA-0EAC2BFF9A5C}"/>
                </a:ext>
              </a:extLst>
            </p:cNvPr>
            <p:cNvSpPr txBox="1"/>
            <p:nvPr/>
          </p:nvSpPr>
          <p:spPr>
            <a:xfrm>
              <a:off x="895545" y="2251134"/>
              <a:ext cx="457200" cy="215444"/>
            </a:xfrm>
            <a:prstGeom prst="rect">
              <a:avLst/>
            </a:prstGeom>
            <a:noFill/>
          </p:spPr>
          <p:txBody>
            <a:bodyPr wrap="square" rtlCol="0">
              <a:spAutoFit/>
            </a:bodyPr>
            <a:lstStyle/>
            <a:p>
              <a:pPr algn="ctr"/>
              <a:r>
                <a:rPr lang="en-US" sz="800" dirty="0">
                  <a:solidFill>
                    <a:schemeClr val="tx1"/>
                  </a:solidFill>
                  <a:latin typeface="+mn-lt"/>
                </a:rPr>
                <a:t>-0.48</a:t>
              </a:r>
            </a:p>
          </p:txBody>
        </p:sp>
        <p:sp>
          <p:nvSpPr>
            <p:cNvPr id="423" name="TextBox 422">
              <a:extLst>
                <a:ext uri="{FF2B5EF4-FFF2-40B4-BE49-F238E27FC236}">
                  <a16:creationId xmlns:a16="http://schemas.microsoft.com/office/drawing/2014/main" id="{3497D953-5923-4343-BC18-3E40380A1049}"/>
                </a:ext>
              </a:extLst>
            </p:cNvPr>
            <p:cNvSpPr txBox="1"/>
            <p:nvPr/>
          </p:nvSpPr>
          <p:spPr>
            <a:xfrm>
              <a:off x="895545" y="2634573"/>
              <a:ext cx="457200" cy="215444"/>
            </a:xfrm>
            <a:prstGeom prst="rect">
              <a:avLst/>
            </a:prstGeom>
            <a:noFill/>
          </p:spPr>
          <p:txBody>
            <a:bodyPr wrap="square" rtlCol="0">
              <a:spAutoFit/>
            </a:bodyPr>
            <a:lstStyle/>
            <a:p>
              <a:pPr algn="ctr"/>
              <a:r>
                <a:rPr lang="en-US" sz="800" dirty="0">
                  <a:solidFill>
                    <a:schemeClr val="tx1"/>
                  </a:solidFill>
                  <a:latin typeface="+mn-lt"/>
                </a:rPr>
                <a:t>-0.54</a:t>
              </a:r>
            </a:p>
          </p:txBody>
        </p:sp>
        <p:sp>
          <p:nvSpPr>
            <p:cNvPr id="424" name="TextBox 423">
              <a:extLst>
                <a:ext uri="{FF2B5EF4-FFF2-40B4-BE49-F238E27FC236}">
                  <a16:creationId xmlns:a16="http://schemas.microsoft.com/office/drawing/2014/main" id="{6F09A268-43A2-4EAD-8319-A712308E6837}"/>
                </a:ext>
              </a:extLst>
            </p:cNvPr>
            <p:cNvSpPr txBox="1"/>
            <p:nvPr/>
          </p:nvSpPr>
          <p:spPr>
            <a:xfrm>
              <a:off x="891894" y="1189628"/>
              <a:ext cx="457200" cy="246221"/>
            </a:xfrm>
            <a:prstGeom prst="rect">
              <a:avLst/>
            </a:prstGeom>
            <a:noFill/>
          </p:spPr>
          <p:txBody>
            <a:bodyPr wrap="square" rtlCol="0">
              <a:spAutoFit/>
            </a:bodyPr>
            <a:lstStyle/>
            <a:p>
              <a:pPr algn="ctr"/>
              <a:r>
                <a:rPr lang="en-US" sz="1000" dirty="0">
                  <a:solidFill>
                    <a:schemeClr val="tx1"/>
                  </a:solidFill>
                  <a:latin typeface="+mn-lt"/>
                </a:rPr>
                <a:t>y/H</a:t>
              </a:r>
            </a:p>
          </p:txBody>
        </p:sp>
      </p:grpSp>
      <p:grpSp>
        <p:nvGrpSpPr>
          <p:cNvPr id="3" name="Group 2"/>
          <p:cNvGrpSpPr/>
          <p:nvPr/>
        </p:nvGrpSpPr>
        <p:grpSpPr>
          <a:xfrm>
            <a:off x="3062944" y="2711837"/>
            <a:ext cx="1960403" cy="338554"/>
            <a:chOff x="3691315" y="2923159"/>
            <a:chExt cx="1960403" cy="338554"/>
          </a:xfrm>
        </p:grpSpPr>
        <p:sp>
          <p:nvSpPr>
            <p:cNvPr id="425" name="TextBox 424">
              <a:extLst>
                <a:ext uri="{FF2B5EF4-FFF2-40B4-BE49-F238E27FC236}">
                  <a16:creationId xmlns:a16="http://schemas.microsoft.com/office/drawing/2014/main" id="{4C4CA65F-5036-4F4D-B2CB-8B4E49CF0A0E}"/>
                </a:ext>
              </a:extLst>
            </p:cNvPr>
            <p:cNvSpPr txBox="1"/>
            <p:nvPr/>
          </p:nvSpPr>
          <p:spPr>
            <a:xfrm>
              <a:off x="3691315" y="2923159"/>
              <a:ext cx="457200" cy="338554"/>
            </a:xfrm>
            <a:prstGeom prst="rect">
              <a:avLst/>
            </a:prstGeom>
            <a:noFill/>
          </p:spPr>
          <p:txBody>
            <a:bodyPr wrap="square" rtlCol="0">
              <a:spAutoFit/>
            </a:bodyPr>
            <a:lstStyle/>
            <a:p>
              <a:r>
                <a:rPr lang="en-US" sz="800" dirty="0">
                  <a:solidFill>
                    <a:schemeClr val="tx1"/>
                  </a:solidFill>
                  <a:latin typeface="+mn-lt"/>
                </a:rPr>
                <a:t>2.34</a:t>
              </a:r>
            </a:p>
          </p:txBody>
        </p:sp>
        <p:sp>
          <p:nvSpPr>
            <p:cNvPr id="426" name="TextBox 425">
              <a:extLst>
                <a:ext uri="{FF2B5EF4-FFF2-40B4-BE49-F238E27FC236}">
                  <a16:creationId xmlns:a16="http://schemas.microsoft.com/office/drawing/2014/main" id="{C185CFF9-E4B1-44B6-8581-39706711422F}"/>
                </a:ext>
              </a:extLst>
            </p:cNvPr>
            <p:cNvSpPr txBox="1"/>
            <p:nvPr/>
          </p:nvSpPr>
          <p:spPr>
            <a:xfrm>
              <a:off x="4103111" y="2923159"/>
              <a:ext cx="457200" cy="338554"/>
            </a:xfrm>
            <a:prstGeom prst="rect">
              <a:avLst/>
            </a:prstGeom>
            <a:noFill/>
          </p:spPr>
          <p:txBody>
            <a:bodyPr wrap="square" rtlCol="0">
              <a:spAutoFit/>
            </a:bodyPr>
            <a:lstStyle/>
            <a:p>
              <a:r>
                <a:rPr lang="en-US" sz="800" dirty="0">
                  <a:solidFill>
                    <a:schemeClr val="tx1"/>
                  </a:solidFill>
                  <a:latin typeface="+mn-lt"/>
                </a:rPr>
                <a:t>2.40</a:t>
              </a:r>
            </a:p>
          </p:txBody>
        </p:sp>
        <p:sp>
          <p:nvSpPr>
            <p:cNvPr id="427" name="TextBox 426">
              <a:extLst>
                <a:ext uri="{FF2B5EF4-FFF2-40B4-BE49-F238E27FC236}">
                  <a16:creationId xmlns:a16="http://schemas.microsoft.com/office/drawing/2014/main" id="{8A7959CE-6B9C-4721-842E-01DF4282C1B7}"/>
                </a:ext>
              </a:extLst>
            </p:cNvPr>
            <p:cNvSpPr txBox="1"/>
            <p:nvPr/>
          </p:nvSpPr>
          <p:spPr>
            <a:xfrm>
              <a:off x="4514907" y="2923159"/>
              <a:ext cx="457200" cy="338554"/>
            </a:xfrm>
            <a:prstGeom prst="rect">
              <a:avLst/>
            </a:prstGeom>
            <a:noFill/>
          </p:spPr>
          <p:txBody>
            <a:bodyPr wrap="square" rtlCol="0">
              <a:spAutoFit/>
            </a:bodyPr>
            <a:lstStyle/>
            <a:p>
              <a:r>
                <a:rPr lang="en-US" sz="800" dirty="0">
                  <a:solidFill>
                    <a:schemeClr val="tx1"/>
                  </a:solidFill>
                  <a:latin typeface="+mn-lt"/>
                </a:rPr>
                <a:t>2.46</a:t>
              </a:r>
            </a:p>
          </p:txBody>
        </p:sp>
        <p:sp>
          <p:nvSpPr>
            <p:cNvPr id="428" name="TextBox 427">
              <a:extLst>
                <a:ext uri="{FF2B5EF4-FFF2-40B4-BE49-F238E27FC236}">
                  <a16:creationId xmlns:a16="http://schemas.microsoft.com/office/drawing/2014/main" id="{DAA13662-478F-4BCF-8790-C8D5716EF5D0}"/>
                </a:ext>
              </a:extLst>
            </p:cNvPr>
            <p:cNvSpPr txBox="1"/>
            <p:nvPr/>
          </p:nvSpPr>
          <p:spPr>
            <a:xfrm>
              <a:off x="4926704" y="2923159"/>
              <a:ext cx="457200" cy="338554"/>
            </a:xfrm>
            <a:prstGeom prst="rect">
              <a:avLst/>
            </a:prstGeom>
            <a:noFill/>
          </p:spPr>
          <p:txBody>
            <a:bodyPr wrap="square" rtlCol="0">
              <a:spAutoFit/>
            </a:bodyPr>
            <a:lstStyle/>
            <a:p>
              <a:r>
                <a:rPr lang="en-US" sz="800" dirty="0">
                  <a:solidFill>
                    <a:schemeClr val="tx1"/>
                  </a:solidFill>
                  <a:latin typeface="+mn-lt"/>
                </a:rPr>
                <a:t>2.52</a:t>
              </a:r>
            </a:p>
          </p:txBody>
        </p:sp>
        <p:sp>
          <p:nvSpPr>
            <p:cNvPr id="429" name="TextBox 428">
              <a:extLst>
                <a:ext uri="{FF2B5EF4-FFF2-40B4-BE49-F238E27FC236}">
                  <a16:creationId xmlns:a16="http://schemas.microsoft.com/office/drawing/2014/main" id="{C705826F-71B8-4E87-968C-63BB6937AFE5}"/>
                </a:ext>
              </a:extLst>
            </p:cNvPr>
            <p:cNvSpPr txBox="1"/>
            <p:nvPr/>
          </p:nvSpPr>
          <p:spPr>
            <a:xfrm>
              <a:off x="5177828" y="2943027"/>
              <a:ext cx="473890" cy="246221"/>
            </a:xfrm>
            <a:prstGeom prst="rect">
              <a:avLst/>
            </a:prstGeom>
            <a:noFill/>
          </p:spPr>
          <p:txBody>
            <a:bodyPr wrap="square" rtlCol="0">
              <a:spAutoFit/>
            </a:bodyPr>
            <a:lstStyle/>
            <a:p>
              <a:pPr algn="ctr"/>
              <a:r>
                <a:rPr lang="en-US" sz="1000" dirty="0">
                  <a:solidFill>
                    <a:schemeClr val="tx1"/>
                  </a:solidFill>
                  <a:latin typeface="+mn-lt"/>
                </a:rPr>
                <a:t>x/H</a:t>
              </a:r>
            </a:p>
          </p:txBody>
        </p:sp>
      </p:grpSp>
      <p:grpSp>
        <p:nvGrpSpPr>
          <p:cNvPr id="37" name="Group 36"/>
          <p:cNvGrpSpPr/>
          <p:nvPr/>
        </p:nvGrpSpPr>
        <p:grpSpPr>
          <a:xfrm>
            <a:off x="2686162" y="1036411"/>
            <a:ext cx="461603" cy="1622176"/>
            <a:chOff x="3304485" y="1229451"/>
            <a:chExt cx="461603" cy="1622176"/>
          </a:xfrm>
        </p:grpSpPr>
        <p:sp>
          <p:nvSpPr>
            <p:cNvPr id="430" name="TextBox 429">
              <a:extLst>
                <a:ext uri="{FF2B5EF4-FFF2-40B4-BE49-F238E27FC236}">
                  <a16:creationId xmlns:a16="http://schemas.microsoft.com/office/drawing/2014/main" id="{830AFADC-7DA1-4563-81CF-29C11E6F1347}"/>
                </a:ext>
              </a:extLst>
            </p:cNvPr>
            <p:cNvSpPr txBox="1"/>
            <p:nvPr/>
          </p:nvSpPr>
          <p:spPr>
            <a:xfrm>
              <a:off x="3308888" y="1506164"/>
              <a:ext cx="457200" cy="215444"/>
            </a:xfrm>
            <a:prstGeom prst="rect">
              <a:avLst/>
            </a:prstGeom>
            <a:noFill/>
          </p:spPr>
          <p:txBody>
            <a:bodyPr wrap="square" rtlCol="0">
              <a:spAutoFit/>
            </a:bodyPr>
            <a:lstStyle/>
            <a:p>
              <a:pPr algn="ctr"/>
              <a:r>
                <a:rPr lang="en-US" sz="800" dirty="0">
                  <a:solidFill>
                    <a:schemeClr val="tx1"/>
                  </a:solidFill>
                  <a:latin typeface="+mn-lt"/>
                </a:rPr>
                <a:t>-1.14</a:t>
              </a:r>
            </a:p>
          </p:txBody>
        </p:sp>
        <p:sp>
          <p:nvSpPr>
            <p:cNvPr id="431" name="TextBox 430">
              <a:extLst>
                <a:ext uri="{FF2B5EF4-FFF2-40B4-BE49-F238E27FC236}">
                  <a16:creationId xmlns:a16="http://schemas.microsoft.com/office/drawing/2014/main" id="{FA84800B-FB3D-4C0A-8DFA-B3F56D7F0FE6}"/>
                </a:ext>
              </a:extLst>
            </p:cNvPr>
            <p:cNvSpPr txBox="1"/>
            <p:nvPr/>
          </p:nvSpPr>
          <p:spPr>
            <a:xfrm>
              <a:off x="3308888" y="1882837"/>
              <a:ext cx="457200" cy="215444"/>
            </a:xfrm>
            <a:prstGeom prst="rect">
              <a:avLst/>
            </a:prstGeom>
            <a:noFill/>
          </p:spPr>
          <p:txBody>
            <a:bodyPr wrap="square" rtlCol="0">
              <a:spAutoFit/>
            </a:bodyPr>
            <a:lstStyle/>
            <a:p>
              <a:pPr algn="ctr"/>
              <a:r>
                <a:rPr lang="en-US" sz="800" dirty="0">
                  <a:solidFill>
                    <a:schemeClr val="tx1"/>
                  </a:solidFill>
                  <a:latin typeface="+mn-lt"/>
                </a:rPr>
                <a:t>-1.20</a:t>
              </a:r>
            </a:p>
          </p:txBody>
        </p:sp>
        <p:sp>
          <p:nvSpPr>
            <p:cNvPr id="432" name="TextBox 431">
              <a:extLst>
                <a:ext uri="{FF2B5EF4-FFF2-40B4-BE49-F238E27FC236}">
                  <a16:creationId xmlns:a16="http://schemas.microsoft.com/office/drawing/2014/main" id="{66A20C18-AAB4-4D38-8FC3-A1A87EAE4F69}"/>
                </a:ext>
              </a:extLst>
            </p:cNvPr>
            <p:cNvSpPr txBox="1"/>
            <p:nvPr/>
          </p:nvSpPr>
          <p:spPr>
            <a:xfrm>
              <a:off x="3308888" y="2259510"/>
              <a:ext cx="457200" cy="215444"/>
            </a:xfrm>
            <a:prstGeom prst="rect">
              <a:avLst/>
            </a:prstGeom>
            <a:noFill/>
          </p:spPr>
          <p:txBody>
            <a:bodyPr wrap="square" rtlCol="0">
              <a:spAutoFit/>
            </a:bodyPr>
            <a:lstStyle/>
            <a:p>
              <a:pPr algn="ctr"/>
              <a:r>
                <a:rPr lang="en-US" sz="800" dirty="0">
                  <a:solidFill>
                    <a:schemeClr val="tx1"/>
                  </a:solidFill>
                  <a:latin typeface="+mn-lt"/>
                </a:rPr>
                <a:t>-1.26</a:t>
              </a:r>
            </a:p>
          </p:txBody>
        </p:sp>
        <p:sp>
          <p:nvSpPr>
            <p:cNvPr id="433" name="TextBox 432">
              <a:extLst>
                <a:ext uri="{FF2B5EF4-FFF2-40B4-BE49-F238E27FC236}">
                  <a16:creationId xmlns:a16="http://schemas.microsoft.com/office/drawing/2014/main" id="{5A2044E9-70FF-4913-A165-5DCF3423668E}"/>
                </a:ext>
              </a:extLst>
            </p:cNvPr>
            <p:cNvSpPr txBox="1"/>
            <p:nvPr/>
          </p:nvSpPr>
          <p:spPr>
            <a:xfrm>
              <a:off x="3308888" y="2636183"/>
              <a:ext cx="457200" cy="215444"/>
            </a:xfrm>
            <a:prstGeom prst="rect">
              <a:avLst/>
            </a:prstGeom>
            <a:noFill/>
          </p:spPr>
          <p:txBody>
            <a:bodyPr wrap="square" rtlCol="0">
              <a:spAutoFit/>
            </a:bodyPr>
            <a:lstStyle/>
            <a:p>
              <a:pPr algn="ctr"/>
              <a:r>
                <a:rPr lang="en-US" sz="800" dirty="0">
                  <a:solidFill>
                    <a:schemeClr val="tx1"/>
                  </a:solidFill>
                  <a:latin typeface="+mn-lt"/>
                </a:rPr>
                <a:t>-1.32</a:t>
              </a:r>
            </a:p>
          </p:txBody>
        </p:sp>
        <p:sp>
          <p:nvSpPr>
            <p:cNvPr id="441" name="TextBox 440">
              <a:extLst>
                <a:ext uri="{FF2B5EF4-FFF2-40B4-BE49-F238E27FC236}">
                  <a16:creationId xmlns:a16="http://schemas.microsoft.com/office/drawing/2014/main" id="{6F09A268-43A2-4EAD-8319-A712308E6837}"/>
                </a:ext>
              </a:extLst>
            </p:cNvPr>
            <p:cNvSpPr txBox="1"/>
            <p:nvPr/>
          </p:nvSpPr>
          <p:spPr>
            <a:xfrm>
              <a:off x="3304485" y="1229451"/>
              <a:ext cx="457200" cy="246221"/>
            </a:xfrm>
            <a:prstGeom prst="rect">
              <a:avLst/>
            </a:prstGeom>
            <a:noFill/>
          </p:spPr>
          <p:txBody>
            <a:bodyPr wrap="square" rtlCol="0">
              <a:spAutoFit/>
            </a:bodyPr>
            <a:lstStyle/>
            <a:p>
              <a:pPr algn="ctr"/>
              <a:r>
                <a:rPr lang="en-US" sz="1000" dirty="0">
                  <a:solidFill>
                    <a:schemeClr val="tx1"/>
                  </a:solidFill>
                  <a:latin typeface="+mn-lt"/>
                </a:rPr>
                <a:t>y/H</a:t>
              </a:r>
            </a:p>
          </p:txBody>
        </p:sp>
      </p:grpSp>
      <p:sp>
        <p:nvSpPr>
          <p:cNvPr id="39" name="TextBox 38"/>
          <p:cNvSpPr txBox="1"/>
          <p:nvPr/>
        </p:nvSpPr>
        <p:spPr>
          <a:xfrm>
            <a:off x="2589823" y="6064770"/>
            <a:ext cx="511679" cy="261610"/>
          </a:xfrm>
          <a:prstGeom prst="rect">
            <a:avLst/>
          </a:prstGeom>
          <a:noFill/>
        </p:spPr>
        <p:txBody>
          <a:bodyPr wrap="none" rtlCol="0">
            <a:spAutoFit/>
          </a:bodyPr>
          <a:lstStyle/>
          <a:p>
            <a:r>
              <a:rPr lang="en-US" sz="1100" dirty="0">
                <a:solidFill>
                  <a:schemeClr val="tx1"/>
                </a:solidFill>
                <a:latin typeface="Arial" panose="020B0604020202020204" pitchFamily="34" charset="0"/>
                <a:cs typeface="Arial" panose="020B0604020202020204" pitchFamily="34" charset="0"/>
              </a:rPr>
              <a:t>f [Hz]</a:t>
            </a:r>
          </a:p>
        </p:txBody>
      </p:sp>
      <p:sp>
        <p:nvSpPr>
          <p:cNvPr id="443" name="TextBox 442"/>
          <p:cNvSpPr txBox="1"/>
          <p:nvPr/>
        </p:nvSpPr>
        <p:spPr>
          <a:xfrm>
            <a:off x="551265" y="4416343"/>
            <a:ext cx="412292" cy="261610"/>
          </a:xfrm>
          <a:prstGeom prst="rect">
            <a:avLst/>
          </a:prstGeom>
          <a:noFill/>
        </p:spPr>
        <p:txBody>
          <a:bodyPr wrap="none" rtlCol="0">
            <a:spAutoFit/>
          </a:bodyPr>
          <a:lstStyle/>
          <a:p>
            <a:r>
              <a:rPr lang="en-US" sz="1100" dirty="0" err="1">
                <a:solidFill>
                  <a:schemeClr val="tx1"/>
                </a:solidFill>
                <a:latin typeface="Arial" panose="020B0604020202020204" pitchFamily="34" charset="0"/>
                <a:cs typeface="Arial" panose="020B0604020202020204" pitchFamily="34" charset="0"/>
              </a:rPr>
              <a:t>psd</a:t>
            </a:r>
            <a:endParaRPr lang="en-US" sz="1100" dirty="0">
              <a:solidFill>
                <a:schemeClr val="tx1"/>
              </a:solidFill>
              <a:latin typeface="Arial" panose="020B0604020202020204" pitchFamily="34" charset="0"/>
              <a:cs typeface="Arial" panose="020B0604020202020204" pitchFamily="34" charset="0"/>
            </a:endParaRPr>
          </a:p>
        </p:txBody>
      </p:sp>
      <p:grpSp>
        <p:nvGrpSpPr>
          <p:cNvPr id="42" name="Group 41"/>
          <p:cNvGrpSpPr/>
          <p:nvPr/>
        </p:nvGrpSpPr>
        <p:grpSpPr>
          <a:xfrm>
            <a:off x="1403005" y="5030046"/>
            <a:ext cx="731290" cy="768705"/>
            <a:chOff x="1403005" y="5030046"/>
            <a:chExt cx="731290" cy="768705"/>
          </a:xfrm>
        </p:grpSpPr>
        <p:sp>
          <p:nvSpPr>
            <p:cNvPr id="445" name="TextBox 444"/>
            <p:cNvSpPr txBox="1"/>
            <p:nvPr/>
          </p:nvSpPr>
          <p:spPr>
            <a:xfrm>
              <a:off x="1403005" y="5244753"/>
              <a:ext cx="731290" cy="553998"/>
            </a:xfrm>
            <a:prstGeom prst="rect">
              <a:avLst/>
            </a:prstGeom>
            <a:noFill/>
            <a:ln>
              <a:noFill/>
            </a:ln>
          </p:spPr>
          <p:txBody>
            <a:bodyPr wrap="none" rtlCol="0">
              <a:spAutoFit/>
            </a:bodyPr>
            <a:lstStyle/>
            <a:p>
              <a:pPr>
                <a:lnSpc>
                  <a:spcPts val="1800"/>
                </a:lnSpc>
              </a:pPr>
              <a:r>
                <a:rPr lang="en-US" sz="1200" dirty="0">
                  <a:solidFill>
                    <a:schemeClr val="tx1"/>
                  </a:solidFill>
                  <a:latin typeface="+mn-lt"/>
                </a:rPr>
                <a:t>▬ 0</a:t>
              </a:r>
            </a:p>
            <a:p>
              <a:pPr>
                <a:lnSpc>
                  <a:spcPts val="1800"/>
                </a:lnSpc>
              </a:pPr>
              <a:r>
                <a:rPr lang="en-US" sz="1200" dirty="0">
                  <a:solidFill>
                    <a:srgbClr val="C00000"/>
                  </a:solidFill>
                  <a:latin typeface="Arial"/>
                </a:rPr>
                <a:t>▬</a:t>
              </a:r>
              <a:r>
                <a:rPr lang="en-US" sz="1200" dirty="0">
                  <a:solidFill>
                    <a:srgbClr val="000000"/>
                  </a:solidFill>
                  <a:latin typeface="Arial"/>
                </a:rPr>
                <a:t> </a:t>
              </a:r>
              <a:r>
                <a:rPr lang="en-US" sz="1200" dirty="0">
                  <a:solidFill>
                    <a:srgbClr val="C00000"/>
                  </a:solidFill>
                  <a:latin typeface="+mn-lt"/>
                  <a:sym typeface="Symbol" panose="05050102010706020507" pitchFamily="18" charset="2"/>
                </a:rPr>
                <a:t>0.8%</a:t>
              </a:r>
              <a:endParaRPr lang="en-US" sz="1200" dirty="0">
                <a:solidFill>
                  <a:srgbClr val="C00000"/>
                </a:solidFill>
                <a:latin typeface="+mn-lt"/>
              </a:endParaRPr>
            </a:p>
          </p:txBody>
        </p:sp>
        <p:sp>
          <p:nvSpPr>
            <p:cNvPr id="446" name="TextBox 445"/>
            <p:cNvSpPr txBox="1"/>
            <p:nvPr/>
          </p:nvSpPr>
          <p:spPr>
            <a:xfrm>
              <a:off x="1582592" y="5030046"/>
              <a:ext cx="352982" cy="276999"/>
            </a:xfrm>
            <a:prstGeom prst="rect">
              <a:avLst/>
            </a:prstGeom>
            <a:noFill/>
            <a:ln>
              <a:noFill/>
            </a:ln>
          </p:spPr>
          <p:txBody>
            <a:bodyPr wrap="none" rtlCol="0">
              <a:spAutoFit/>
            </a:bodyPr>
            <a:lstStyle/>
            <a:p>
              <a:r>
                <a:rPr lang="en-US" sz="1200" i="1" dirty="0" err="1">
                  <a:solidFill>
                    <a:schemeClr val="tx1"/>
                  </a:solidFill>
                  <a:latin typeface="+mn-lt"/>
                </a:rPr>
                <a:t>C</a:t>
              </a:r>
              <a:r>
                <a:rPr lang="en-US" sz="1200" baseline="-25000" dirty="0" err="1">
                  <a:solidFill>
                    <a:schemeClr val="tx1"/>
                  </a:solidFill>
                  <a:latin typeface="+mn-lt"/>
                </a:rPr>
                <a:t>q</a:t>
              </a:r>
              <a:endParaRPr lang="en-US" sz="1200" baseline="-25000" dirty="0">
                <a:solidFill>
                  <a:schemeClr val="tx1"/>
                </a:solidFill>
                <a:latin typeface="+mn-lt"/>
              </a:endParaRPr>
            </a:p>
          </p:txBody>
        </p:sp>
      </p:grpSp>
      <p:cxnSp>
        <p:nvCxnSpPr>
          <p:cNvPr id="44" name="Straight Connector 43"/>
          <p:cNvCxnSpPr/>
          <p:nvPr/>
        </p:nvCxnSpPr>
        <p:spPr bwMode="auto">
          <a:xfrm>
            <a:off x="5477550" y="3730833"/>
            <a:ext cx="1130781"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6608331" y="3730833"/>
            <a:ext cx="384857" cy="462099"/>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7023504" y="4230609"/>
            <a:ext cx="718372" cy="853980"/>
          </a:xfrm>
          <a:prstGeom prst="line">
            <a:avLst/>
          </a:prstGeom>
          <a:solidFill>
            <a:schemeClr val="accent1"/>
          </a:solidFill>
          <a:ln w="28575"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5477550" y="4192932"/>
            <a:ext cx="157290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7050454" y="4193150"/>
            <a:ext cx="359427" cy="0"/>
          </a:xfrm>
          <a:prstGeom prst="line">
            <a:avLst/>
          </a:prstGeom>
          <a:solidFill>
            <a:schemeClr val="accent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a:off x="7436222" y="4192932"/>
            <a:ext cx="733601" cy="891657"/>
          </a:xfrm>
          <a:prstGeom prst="line">
            <a:avLst/>
          </a:prstGeom>
          <a:solidFill>
            <a:schemeClr val="accent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p:nvPr/>
        </p:nvCxnSpPr>
        <p:spPr bwMode="auto">
          <a:xfrm flipV="1">
            <a:off x="5365825" y="3467056"/>
            <a:ext cx="0" cy="166347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p:cNvCxnSpPr/>
          <p:nvPr/>
        </p:nvCxnSpPr>
        <p:spPr bwMode="auto">
          <a:xfrm>
            <a:off x="5365825" y="5130526"/>
            <a:ext cx="321547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flipV="1">
            <a:off x="6611613" y="3467056"/>
            <a:ext cx="0" cy="25274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7" name="Straight Connector 446"/>
          <p:cNvCxnSpPr/>
          <p:nvPr/>
        </p:nvCxnSpPr>
        <p:spPr bwMode="auto">
          <a:xfrm flipV="1">
            <a:off x="7427642" y="3922734"/>
            <a:ext cx="0" cy="25274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117"/>
          <p:cNvCxnSpPr/>
          <p:nvPr/>
        </p:nvCxnSpPr>
        <p:spPr bwMode="auto">
          <a:xfrm>
            <a:off x="6070373" y="3553238"/>
            <a:ext cx="53119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 name="Straight Arrow Connector 447"/>
          <p:cNvCxnSpPr/>
          <p:nvPr/>
        </p:nvCxnSpPr>
        <p:spPr bwMode="auto">
          <a:xfrm>
            <a:off x="6903685" y="3996169"/>
            <a:ext cx="53119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Freeform 139"/>
          <p:cNvSpPr/>
          <p:nvPr/>
        </p:nvSpPr>
        <p:spPr bwMode="auto">
          <a:xfrm>
            <a:off x="5479078" y="3739030"/>
            <a:ext cx="1493520" cy="445770"/>
          </a:xfrm>
          <a:custGeom>
            <a:avLst/>
            <a:gdLst>
              <a:gd name="connsiteX0" fmla="*/ 0 w 1493520"/>
              <a:gd name="connsiteY0" fmla="*/ 0 h 445770"/>
              <a:gd name="connsiteX1" fmla="*/ 0 w 1493520"/>
              <a:gd name="connsiteY1" fmla="*/ 445770 h 445770"/>
              <a:gd name="connsiteX2" fmla="*/ 1493520 w 1493520"/>
              <a:gd name="connsiteY2" fmla="*/ 445770 h 445770"/>
              <a:gd name="connsiteX3" fmla="*/ 1120140 w 1493520"/>
              <a:gd name="connsiteY3" fmla="*/ 3810 h 445770"/>
              <a:gd name="connsiteX4" fmla="*/ 0 w 1493520"/>
              <a:gd name="connsiteY4" fmla="*/ 0 h 44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520" h="445770">
                <a:moveTo>
                  <a:pt x="0" y="0"/>
                </a:moveTo>
                <a:lnTo>
                  <a:pt x="0" y="445770"/>
                </a:lnTo>
                <a:lnTo>
                  <a:pt x="1493520" y="445770"/>
                </a:lnTo>
                <a:lnTo>
                  <a:pt x="1120140" y="3810"/>
                </a:lnTo>
                <a:lnTo>
                  <a:pt x="0" y="0"/>
                </a:lnTo>
                <a:close/>
              </a:path>
            </a:pathLst>
          </a:custGeom>
          <a:solidFill>
            <a:schemeClr val="accent2">
              <a:alpha val="3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41" name="Down Arrow 140"/>
          <p:cNvSpPr/>
          <p:nvPr/>
        </p:nvSpPr>
        <p:spPr bwMode="auto">
          <a:xfrm flipV="1">
            <a:off x="5907962" y="3792370"/>
            <a:ext cx="398394" cy="339090"/>
          </a:xfrm>
          <a:prstGeom prst="downArrow">
            <a:avLst/>
          </a:prstGeom>
          <a:solidFill>
            <a:schemeClr val="accent2">
              <a:alpha val="39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61" name="Freeform 160"/>
          <p:cNvSpPr/>
          <p:nvPr/>
        </p:nvSpPr>
        <p:spPr bwMode="auto">
          <a:xfrm>
            <a:off x="7010698" y="4192420"/>
            <a:ext cx="1188720" cy="929640"/>
          </a:xfrm>
          <a:custGeom>
            <a:avLst/>
            <a:gdLst>
              <a:gd name="connsiteX0" fmla="*/ 0 w 1188720"/>
              <a:gd name="connsiteY0" fmla="*/ 11430 h 929640"/>
              <a:gd name="connsiteX1" fmla="*/ 758190 w 1188720"/>
              <a:gd name="connsiteY1" fmla="*/ 929640 h 929640"/>
              <a:gd name="connsiteX2" fmla="*/ 1188720 w 1188720"/>
              <a:gd name="connsiteY2" fmla="*/ 929640 h 929640"/>
              <a:gd name="connsiteX3" fmla="*/ 415290 w 1188720"/>
              <a:gd name="connsiteY3" fmla="*/ 0 h 929640"/>
              <a:gd name="connsiteX4" fmla="*/ 0 w 1188720"/>
              <a:gd name="connsiteY4" fmla="*/ 11430 h 92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 h="929640">
                <a:moveTo>
                  <a:pt x="0" y="11430"/>
                </a:moveTo>
                <a:lnTo>
                  <a:pt x="758190" y="929640"/>
                </a:lnTo>
                <a:lnTo>
                  <a:pt x="1188720" y="929640"/>
                </a:lnTo>
                <a:lnTo>
                  <a:pt x="415290" y="0"/>
                </a:lnTo>
                <a:lnTo>
                  <a:pt x="0" y="11430"/>
                </a:lnTo>
                <a:close/>
              </a:path>
            </a:pathLst>
          </a:custGeom>
          <a:solidFill>
            <a:srgbClr val="FF0000">
              <a:alpha val="3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49" name="Down Arrow 448"/>
          <p:cNvSpPr>
            <a:spLocks noChangeAspect="1"/>
          </p:cNvSpPr>
          <p:nvPr/>
        </p:nvSpPr>
        <p:spPr bwMode="auto">
          <a:xfrm>
            <a:off x="7393933" y="4488059"/>
            <a:ext cx="340627" cy="289922"/>
          </a:xfrm>
          <a:prstGeom prst="downArrow">
            <a:avLst/>
          </a:prstGeom>
          <a:solidFill>
            <a:srgbClr val="FF0000">
              <a:alpha val="39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450" name="Content Placeholder 2"/>
          <p:cNvSpPr txBox="1">
            <a:spLocks/>
          </p:cNvSpPr>
          <p:nvPr/>
        </p:nvSpPr>
        <p:spPr bwMode="auto">
          <a:xfrm>
            <a:off x="7032410" y="1541210"/>
            <a:ext cx="1944092" cy="799990"/>
          </a:xfrm>
          <a:prstGeom prst="rect">
            <a:avLst/>
          </a:prstGeom>
          <a:solidFill>
            <a:schemeClr val="accent1">
              <a:lumMod val="40000"/>
              <a:lumOff val="60000"/>
              <a:alpha val="48000"/>
            </a:schemeClr>
          </a:solidFill>
          <a:ln>
            <a:noFill/>
          </a:ln>
          <a:extLst/>
        </p:spPr>
        <p:txBody>
          <a:bodyPr vert="horz" wrap="square" lIns="91440" tIns="45720" rIns="91440" bIns="45720" numCol="1" anchor="ctr"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lr>
                <a:srgbClr val="B00000"/>
              </a:buClr>
              <a:buSzPct val="80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00000"/>
              </a:buClr>
              <a:buSzPct val="100000"/>
              <a:buChar char="»"/>
              <a:defRPr sz="2400">
                <a:solidFill>
                  <a:srgbClr val="0B00C8"/>
                </a:solidFill>
                <a:latin typeface="+mn-lt"/>
              </a:defRPr>
            </a:lvl2pPr>
            <a:lvl3pPr marL="1143000" indent="-228600" algn="l" rtl="0" eaLnBrk="0" fontAlgn="base" hangingPunct="0">
              <a:spcBef>
                <a:spcPct val="20000"/>
              </a:spcBef>
              <a:spcAft>
                <a:spcPct val="0"/>
              </a:spcAft>
              <a:buClr>
                <a:srgbClr val="B00000"/>
              </a:buClr>
              <a:buFont typeface="Symbol" pitchFamily="18" charset="2"/>
              <a:buChar char="-"/>
              <a:defRPr sz="2000">
                <a:solidFill>
                  <a:srgbClr val="007E66"/>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fontAlgn="base">
              <a:spcBef>
                <a:spcPct val="20000"/>
              </a:spcBef>
              <a:spcAft>
                <a:spcPct val="0"/>
              </a:spcAft>
              <a:buSzPct val="100000"/>
              <a:buChar char="•"/>
              <a:defRPr sz="2000">
                <a:solidFill>
                  <a:schemeClr val="tx1"/>
                </a:solidFill>
                <a:latin typeface="Times New Roman" pitchFamily="18" charset="0"/>
              </a:defRPr>
            </a:lvl6pPr>
            <a:lvl7pPr marL="2971800" indent="-228600" algn="l" rtl="0" fontAlgn="base">
              <a:spcBef>
                <a:spcPct val="20000"/>
              </a:spcBef>
              <a:spcAft>
                <a:spcPct val="0"/>
              </a:spcAft>
              <a:buSzPct val="100000"/>
              <a:buChar char="•"/>
              <a:defRPr sz="2000">
                <a:solidFill>
                  <a:schemeClr val="tx1"/>
                </a:solidFill>
                <a:latin typeface="Times New Roman" pitchFamily="18" charset="0"/>
              </a:defRPr>
            </a:lvl7pPr>
            <a:lvl8pPr marL="3429000" indent="-228600" algn="l" rtl="0" fontAlgn="base">
              <a:spcBef>
                <a:spcPct val="20000"/>
              </a:spcBef>
              <a:spcAft>
                <a:spcPct val="0"/>
              </a:spcAft>
              <a:buSzPct val="100000"/>
              <a:buChar char="•"/>
              <a:defRPr sz="2000">
                <a:solidFill>
                  <a:schemeClr val="tx1"/>
                </a:solidFill>
                <a:latin typeface="Times New Roman" pitchFamily="18" charset="0"/>
              </a:defRPr>
            </a:lvl8pPr>
            <a:lvl9pPr marL="3886200" indent="-228600" algn="l" rtl="0" fontAlgn="base">
              <a:spcBef>
                <a:spcPct val="20000"/>
              </a:spcBef>
              <a:spcAft>
                <a:spcPct val="0"/>
              </a:spcAft>
              <a:buSzPct val="100000"/>
              <a:buChar char="•"/>
              <a:defRPr sz="2000">
                <a:solidFill>
                  <a:schemeClr val="tx1"/>
                </a:solidFill>
                <a:latin typeface="Times New Roman" pitchFamily="18" charset="0"/>
              </a:defRPr>
            </a:lvl9pPr>
          </a:lstStyle>
          <a:p>
            <a:pPr marL="0" indent="0">
              <a:spcBef>
                <a:spcPts val="0"/>
              </a:spcBef>
              <a:buNone/>
              <a:defRPr/>
            </a:pPr>
            <a:r>
              <a:rPr lang="en-US" sz="1600" kern="0" dirty="0">
                <a:solidFill>
                  <a:srgbClr val="000066"/>
                </a:solidFill>
              </a:rPr>
              <a:t>PIV measurements with about 250 </a:t>
            </a:r>
            <a:r>
              <a:rPr lang="en-US" sz="1600" kern="0" dirty="0">
                <a:solidFill>
                  <a:srgbClr val="000066"/>
                </a:solidFill>
                <a:latin typeface="Symbol" panose="05050102010706020507" pitchFamily="18" charset="2"/>
              </a:rPr>
              <a:t>m</a:t>
            </a:r>
            <a:r>
              <a:rPr lang="en-US" sz="1600" kern="0" dirty="0">
                <a:solidFill>
                  <a:srgbClr val="000066"/>
                </a:solidFill>
              </a:rPr>
              <a:t>m spatial resolution and 2.5 kHz bandwidth</a:t>
            </a:r>
            <a:endParaRPr lang="en-US" sz="1600" kern="0" baseline="-25000" dirty="0">
              <a:solidFill>
                <a:srgbClr val="000066"/>
              </a:solidFill>
            </a:endParaRPr>
          </a:p>
        </p:txBody>
      </p:sp>
      <p:sp>
        <p:nvSpPr>
          <p:cNvPr id="451" name="Text Box 33"/>
          <p:cNvSpPr txBox="1">
            <a:spLocks noChangeArrowheads="1"/>
          </p:cNvSpPr>
          <p:nvPr/>
        </p:nvSpPr>
        <p:spPr bwMode="auto">
          <a:xfrm>
            <a:off x="5421468" y="3079917"/>
            <a:ext cx="2640793" cy="307777"/>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dirty="0">
                <a:latin typeface="+mn-lt"/>
              </a:rPr>
              <a:t>Velocity Fluctuations Spectra</a:t>
            </a:r>
          </a:p>
        </p:txBody>
      </p:sp>
      <p:grpSp>
        <p:nvGrpSpPr>
          <p:cNvPr id="413" name="Group 412"/>
          <p:cNvGrpSpPr/>
          <p:nvPr/>
        </p:nvGrpSpPr>
        <p:grpSpPr>
          <a:xfrm>
            <a:off x="2015345" y="2947644"/>
            <a:ext cx="1504799" cy="334214"/>
            <a:chOff x="6424509" y="5660316"/>
            <a:chExt cx="1504799" cy="334214"/>
          </a:xfrm>
        </p:grpSpPr>
        <p:pic>
          <p:nvPicPr>
            <p:cNvPr id="436" name="Picture 435">
              <a:extLst>
                <a:ext uri="{FF2B5EF4-FFF2-40B4-BE49-F238E27FC236}">
                  <a16:creationId xmlns:a16="http://schemas.microsoft.com/office/drawing/2014/main" id="{4421B5B3-89D0-4BDE-8023-45969D5DD4C8}"/>
                </a:ext>
              </a:extLst>
            </p:cNvPr>
            <p:cNvPicPr>
              <a:picLocks noChangeAspect="1"/>
            </p:cNvPicPr>
            <p:nvPr/>
          </p:nvPicPr>
          <p:blipFill rotWithShape="1">
            <a:blip r:embed="rId9"/>
            <a:srcRect l="78507" t="1635" r="14676" b="7560"/>
            <a:stretch/>
          </p:blipFill>
          <p:spPr>
            <a:xfrm rot="5400000">
              <a:off x="7112938" y="5043096"/>
              <a:ext cx="137160" cy="1371600"/>
            </a:xfrm>
            <a:prstGeom prst="rect">
              <a:avLst/>
            </a:prstGeom>
          </p:spPr>
        </p:pic>
        <p:sp>
          <p:nvSpPr>
            <p:cNvPr id="437" name="TextBox 436">
              <a:extLst>
                <a:ext uri="{FF2B5EF4-FFF2-40B4-BE49-F238E27FC236}">
                  <a16:creationId xmlns:a16="http://schemas.microsoft.com/office/drawing/2014/main" id="{31181ED8-DF32-4370-B3CE-331C705F1BF1}"/>
                </a:ext>
              </a:extLst>
            </p:cNvPr>
            <p:cNvSpPr txBox="1"/>
            <p:nvPr/>
          </p:nvSpPr>
          <p:spPr>
            <a:xfrm>
              <a:off x="7629226" y="5740492"/>
              <a:ext cx="300082" cy="215444"/>
            </a:xfrm>
            <a:prstGeom prst="rect">
              <a:avLst/>
            </a:prstGeom>
            <a:noFill/>
          </p:spPr>
          <p:txBody>
            <a:bodyPr wrap="none" rtlCol="0">
              <a:spAutoFit/>
            </a:bodyPr>
            <a:lstStyle/>
            <a:p>
              <a:r>
                <a:rPr lang="en-US" sz="800" dirty="0">
                  <a:solidFill>
                    <a:schemeClr val="tx1"/>
                  </a:solidFill>
                  <a:latin typeface="+mn-lt"/>
                </a:rPr>
                <a:t>27</a:t>
              </a:r>
            </a:p>
          </p:txBody>
        </p:sp>
        <p:sp>
          <p:nvSpPr>
            <p:cNvPr id="438" name="TextBox 437">
              <a:extLst>
                <a:ext uri="{FF2B5EF4-FFF2-40B4-BE49-F238E27FC236}">
                  <a16:creationId xmlns:a16="http://schemas.microsoft.com/office/drawing/2014/main" id="{5F9134CF-3EE1-4D23-BF2E-D947589D9B04}"/>
                </a:ext>
              </a:extLst>
            </p:cNvPr>
            <p:cNvSpPr txBox="1"/>
            <p:nvPr/>
          </p:nvSpPr>
          <p:spPr>
            <a:xfrm>
              <a:off x="7307087" y="5763698"/>
              <a:ext cx="447558" cy="230832"/>
            </a:xfrm>
            <a:prstGeom prst="rect">
              <a:avLst/>
            </a:prstGeom>
            <a:noFill/>
          </p:spPr>
          <p:txBody>
            <a:bodyPr wrap="none" rtlCol="0">
              <a:spAutoFit/>
            </a:bodyPr>
            <a:lstStyle/>
            <a:p>
              <a:r>
                <a:rPr lang="en-US" sz="900" i="1" dirty="0">
                  <a:solidFill>
                    <a:schemeClr val="tx1"/>
                  </a:solidFill>
                  <a:latin typeface="Arial" panose="020B0604020202020204" pitchFamily="34" charset="0"/>
                  <a:cs typeface="Arial" panose="020B0604020202020204" pitchFamily="34" charset="0"/>
                </a:rPr>
                <a:t>q</a:t>
              </a:r>
              <a:r>
                <a:rPr lang="en-US" sz="900" i="1" dirty="0">
                  <a:solidFill>
                    <a:schemeClr val="tx1"/>
                  </a:solidFill>
                  <a:latin typeface="+mn-lt"/>
                </a:rPr>
                <a:t>/U</a:t>
              </a:r>
              <a:r>
                <a:rPr lang="en-US" sz="900" i="1" baseline="-25000" dirty="0">
                  <a:solidFill>
                    <a:schemeClr val="tx1"/>
                  </a:solidFill>
                  <a:latin typeface="+mn-lt"/>
                </a:rPr>
                <a:t>o</a:t>
              </a:r>
              <a:r>
                <a:rPr lang="en-US" sz="900" i="1" baseline="30000" dirty="0">
                  <a:solidFill>
                    <a:schemeClr val="tx1"/>
                  </a:solidFill>
                  <a:latin typeface="+mn-lt"/>
                </a:rPr>
                <a:t>2</a:t>
              </a:r>
              <a:endParaRPr lang="en-US" sz="900" baseline="30000" dirty="0">
                <a:solidFill>
                  <a:schemeClr val="tx1"/>
                </a:solidFill>
                <a:latin typeface="+mn-lt"/>
              </a:endParaRPr>
            </a:p>
          </p:txBody>
        </p:sp>
        <p:sp>
          <p:nvSpPr>
            <p:cNvPr id="440" name="TextBox 439">
              <a:extLst>
                <a:ext uri="{FF2B5EF4-FFF2-40B4-BE49-F238E27FC236}">
                  <a16:creationId xmlns:a16="http://schemas.microsoft.com/office/drawing/2014/main" id="{31181ED8-DF32-4370-B3CE-331C705F1BF1}"/>
                </a:ext>
              </a:extLst>
            </p:cNvPr>
            <p:cNvSpPr txBox="1"/>
            <p:nvPr/>
          </p:nvSpPr>
          <p:spPr>
            <a:xfrm>
              <a:off x="6424509" y="5740492"/>
              <a:ext cx="242374" cy="215444"/>
            </a:xfrm>
            <a:prstGeom prst="rect">
              <a:avLst/>
            </a:prstGeom>
            <a:noFill/>
          </p:spPr>
          <p:txBody>
            <a:bodyPr wrap="none" rtlCol="0">
              <a:spAutoFit/>
            </a:bodyPr>
            <a:lstStyle/>
            <a:p>
              <a:r>
                <a:rPr lang="en-US" sz="800" dirty="0">
                  <a:solidFill>
                    <a:schemeClr val="tx1"/>
                  </a:solidFill>
                  <a:latin typeface="+mn-lt"/>
                </a:rPr>
                <a:t>0</a:t>
              </a:r>
            </a:p>
          </p:txBody>
        </p:sp>
      </p:grpSp>
    </p:spTree>
    <p:extLst>
      <p:ext uri="{BB962C8B-B14F-4D97-AF65-F5344CB8AC3E}">
        <p14:creationId xmlns:p14="http://schemas.microsoft.com/office/powerpoint/2010/main" val="210643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E5AFEA0-77E5-428C-B823-8172BF4E90FC}"/>
              </a:ext>
            </a:extLst>
          </p:cNvPr>
          <p:cNvGrpSpPr/>
          <p:nvPr/>
        </p:nvGrpSpPr>
        <p:grpSpPr>
          <a:xfrm>
            <a:off x="-456689" y="-627700"/>
            <a:ext cx="7108505" cy="8244326"/>
            <a:chOff x="-6635366" y="-321918"/>
            <a:chExt cx="7108505" cy="8244326"/>
          </a:xfrm>
        </p:grpSpPr>
        <p:pic>
          <p:nvPicPr>
            <p:cNvPr id="32" name="Picture 31">
              <a:extLst>
                <a:ext uri="{FF2B5EF4-FFF2-40B4-BE49-F238E27FC236}">
                  <a16:creationId xmlns:a16="http://schemas.microsoft.com/office/drawing/2014/main" id="{0DDFD95F-6353-4703-AF15-134361DDF1FB}"/>
                </a:ext>
              </a:extLst>
            </p:cNvPr>
            <p:cNvPicPr>
              <a:picLocks noChangeAspect="1"/>
            </p:cNvPicPr>
            <p:nvPr/>
          </p:nvPicPr>
          <p:blipFill rotWithShape="1">
            <a:blip r:embed="rId3"/>
            <a:srcRect b="42069"/>
            <a:stretch/>
          </p:blipFill>
          <p:spPr>
            <a:xfrm>
              <a:off x="-6635366" y="-321918"/>
              <a:ext cx="7108501" cy="3090041"/>
            </a:xfrm>
            <a:prstGeom prst="rect">
              <a:avLst/>
            </a:prstGeom>
          </p:spPr>
        </p:pic>
        <p:pic>
          <p:nvPicPr>
            <p:cNvPr id="33" name="Picture 32">
              <a:extLst>
                <a:ext uri="{FF2B5EF4-FFF2-40B4-BE49-F238E27FC236}">
                  <a16:creationId xmlns:a16="http://schemas.microsoft.com/office/drawing/2014/main" id="{DF5D687E-DB7F-460C-AAB5-D6F08F479810}"/>
                </a:ext>
              </a:extLst>
            </p:cNvPr>
            <p:cNvPicPr>
              <a:picLocks noChangeAspect="1"/>
            </p:cNvPicPr>
            <p:nvPr/>
          </p:nvPicPr>
          <p:blipFill>
            <a:blip r:embed="rId4"/>
            <a:stretch>
              <a:fillRect/>
            </a:stretch>
          </p:blipFill>
          <p:spPr>
            <a:xfrm>
              <a:off x="-6635363" y="2588407"/>
              <a:ext cx="7108501" cy="5334001"/>
            </a:xfrm>
            <a:prstGeom prst="rect">
              <a:avLst/>
            </a:prstGeom>
          </p:spPr>
        </p:pic>
        <p:pic>
          <p:nvPicPr>
            <p:cNvPr id="34" name="Picture 33">
              <a:extLst>
                <a:ext uri="{FF2B5EF4-FFF2-40B4-BE49-F238E27FC236}">
                  <a16:creationId xmlns:a16="http://schemas.microsoft.com/office/drawing/2014/main" id="{928BB1E6-0FFC-43ED-BBA1-B70F3C9CE947}"/>
                </a:ext>
              </a:extLst>
            </p:cNvPr>
            <p:cNvPicPr>
              <a:picLocks noChangeAspect="1"/>
            </p:cNvPicPr>
            <p:nvPr/>
          </p:nvPicPr>
          <p:blipFill rotWithShape="1">
            <a:blip r:embed="rId5"/>
            <a:srcRect b="42069"/>
            <a:stretch/>
          </p:blipFill>
          <p:spPr>
            <a:xfrm>
              <a:off x="-6635362" y="1626739"/>
              <a:ext cx="7108501" cy="3090041"/>
            </a:xfrm>
            <a:prstGeom prst="rect">
              <a:avLst/>
            </a:prstGeom>
          </p:spPr>
        </p:pic>
        <p:pic>
          <p:nvPicPr>
            <p:cNvPr id="35" name="Picture 34">
              <a:extLst>
                <a:ext uri="{FF2B5EF4-FFF2-40B4-BE49-F238E27FC236}">
                  <a16:creationId xmlns:a16="http://schemas.microsoft.com/office/drawing/2014/main" id="{FE7A1B12-948C-4F1D-A3AC-12F5FE6C0DDC}"/>
                </a:ext>
              </a:extLst>
            </p:cNvPr>
            <p:cNvPicPr>
              <a:picLocks noChangeAspect="1"/>
            </p:cNvPicPr>
            <p:nvPr/>
          </p:nvPicPr>
          <p:blipFill rotWithShape="1">
            <a:blip r:embed="rId6"/>
            <a:srcRect b="42069"/>
            <a:stretch/>
          </p:blipFill>
          <p:spPr>
            <a:xfrm>
              <a:off x="-6635364" y="647273"/>
              <a:ext cx="7108501" cy="3090042"/>
            </a:xfrm>
            <a:prstGeom prst="rect">
              <a:avLst/>
            </a:prstGeom>
          </p:spPr>
        </p:pic>
      </p:grpSp>
      <p:sp>
        <p:nvSpPr>
          <p:cNvPr id="2" name="Title 1">
            <a:extLst>
              <a:ext uri="{FF2B5EF4-FFF2-40B4-BE49-F238E27FC236}">
                <a16:creationId xmlns:a16="http://schemas.microsoft.com/office/drawing/2014/main" id="{9D8A2EDD-4279-4902-BB7C-DCDD033F70BE}"/>
              </a:ext>
            </a:extLst>
          </p:cNvPr>
          <p:cNvSpPr>
            <a:spLocks noGrp="1"/>
          </p:cNvSpPr>
          <p:nvPr>
            <p:ph type="title"/>
          </p:nvPr>
        </p:nvSpPr>
        <p:spPr>
          <a:xfrm>
            <a:off x="0" y="0"/>
            <a:ext cx="9143999" cy="1033463"/>
          </a:xfrm>
        </p:spPr>
        <p:txBody>
          <a:bodyPr/>
          <a:lstStyle/>
          <a:p>
            <a:r>
              <a:rPr lang="en-US" dirty="0"/>
              <a:t>Empirical Mode Decomposition</a:t>
            </a:r>
          </a:p>
        </p:txBody>
      </p:sp>
      <p:sp>
        <p:nvSpPr>
          <p:cNvPr id="6" name="Text Box 33">
            <a:extLst>
              <a:ext uri="{FF2B5EF4-FFF2-40B4-BE49-F238E27FC236}">
                <a16:creationId xmlns:a16="http://schemas.microsoft.com/office/drawing/2014/main" id="{BF359A06-6660-4745-B985-B89F80C3A084}"/>
              </a:ext>
            </a:extLst>
          </p:cNvPr>
          <p:cNvSpPr txBox="1">
            <a:spLocks noChangeArrowheads="1"/>
          </p:cNvSpPr>
          <p:nvPr/>
        </p:nvSpPr>
        <p:spPr bwMode="auto">
          <a:xfrm>
            <a:off x="1748050" y="1117131"/>
            <a:ext cx="2699021" cy="338840"/>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a:solidFill>
                  <a:srgbClr val="0B00A0"/>
                </a:solidFill>
                <a:latin typeface="+mn-lt"/>
              </a:rPr>
              <a:t>EMD Sifting Process</a:t>
            </a:r>
          </a:p>
        </p:txBody>
      </p:sp>
      <p:sp>
        <p:nvSpPr>
          <p:cNvPr id="7" name="Text Box 33">
            <a:extLst>
              <a:ext uri="{FF2B5EF4-FFF2-40B4-BE49-F238E27FC236}">
                <a16:creationId xmlns:a16="http://schemas.microsoft.com/office/drawing/2014/main" id="{17343760-7421-4E79-921F-B2CE2B5D9706}"/>
              </a:ext>
            </a:extLst>
          </p:cNvPr>
          <p:cNvSpPr txBox="1">
            <a:spLocks noChangeArrowheads="1"/>
          </p:cNvSpPr>
          <p:nvPr/>
        </p:nvSpPr>
        <p:spPr bwMode="auto">
          <a:xfrm>
            <a:off x="6172069" y="1763755"/>
            <a:ext cx="2560548" cy="338554"/>
          </a:xfrm>
          <a:prstGeom prst="rect">
            <a:avLst/>
          </a:prstGeom>
          <a:solidFill>
            <a:schemeClr val="accent1">
              <a:lumMod val="20000"/>
              <a:lumOff val="80000"/>
            </a:schemeClr>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a:solidFill>
                  <a:srgbClr val="002060"/>
                </a:solidFill>
                <a:latin typeface="+mn-lt"/>
              </a:rPr>
              <a:t>Original Signal</a:t>
            </a:r>
          </a:p>
        </p:txBody>
      </p:sp>
      <p:sp>
        <p:nvSpPr>
          <p:cNvPr id="8" name="Text Box 33">
            <a:extLst>
              <a:ext uri="{FF2B5EF4-FFF2-40B4-BE49-F238E27FC236}">
                <a16:creationId xmlns:a16="http://schemas.microsoft.com/office/drawing/2014/main" id="{CAA5D383-1388-4032-B471-A8BEC0908EAE}"/>
              </a:ext>
            </a:extLst>
          </p:cNvPr>
          <p:cNvSpPr txBox="1">
            <a:spLocks noChangeArrowheads="1"/>
          </p:cNvSpPr>
          <p:nvPr/>
        </p:nvSpPr>
        <p:spPr bwMode="auto">
          <a:xfrm>
            <a:off x="6172069" y="2673549"/>
            <a:ext cx="2560548" cy="338554"/>
          </a:xfrm>
          <a:prstGeom prst="rect">
            <a:avLst/>
          </a:prstGeom>
          <a:solidFill>
            <a:schemeClr val="accent1">
              <a:lumMod val="20000"/>
              <a:lumOff val="80000"/>
            </a:schemeClr>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a:solidFill>
                  <a:srgbClr val="002060"/>
                </a:solidFill>
                <a:latin typeface="+mn-lt"/>
              </a:rPr>
              <a:t>Envelope Definition</a:t>
            </a:r>
          </a:p>
        </p:txBody>
      </p:sp>
      <p:sp>
        <p:nvSpPr>
          <p:cNvPr id="9" name="Text Box 33">
            <a:extLst>
              <a:ext uri="{FF2B5EF4-FFF2-40B4-BE49-F238E27FC236}">
                <a16:creationId xmlns:a16="http://schemas.microsoft.com/office/drawing/2014/main" id="{CEC5C159-6D9A-4EA3-84B1-8EBFF20449C6}"/>
              </a:ext>
            </a:extLst>
          </p:cNvPr>
          <p:cNvSpPr txBox="1">
            <a:spLocks noChangeArrowheads="1"/>
          </p:cNvSpPr>
          <p:nvPr/>
        </p:nvSpPr>
        <p:spPr bwMode="auto">
          <a:xfrm>
            <a:off x="6172069" y="3542247"/>
            <a:ext cx="2560548" cy="584775"/>
          </a:xfrm>
          <a:prstGeom prst="rect">
            <a:avLst/>
          </a:prstGeom>
          <a:solidFill>
            <a:schemeClr val="accent1">
              <a:lumMod val="20000"/>
              <a:lumOff val="80000"/>
            </a:schemeClr>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a:solidFill>
                  <a:srgbClr val="002060"/>
                </a:solidFill>
                <a:latin typeface="+mn-lt"/>
              </a:rPr>
              <a:t>Intrinsic Mode Function</a:t>
            </a:r>
          </a:p>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a:solidFill>
                  <a:srgbClr val="002060"/>
                </a:solidFill>
                <a:latin typeface="+mn-lt"/>
              </a:rPr>
              <a:t>(IMF)</a:t>
            </a:r>
          </a:p>
        </p:txBody>
      </p:sp>
      <p:sp>
        <p:nvSpPr>
          <p:cNvPr id="10" name="Text Box 33">
            <a:extLst>
              <a:ext uri="{FF2B5EF4-FFF2-40B4-BE49-F238E27FC236}">
                <a16:creationId xmlns:a16="http://schemas.microsoft.com/office/drawing/2014/main" id="{3AC4CBA9-FC91-49BD-8E75-1319504AE8A4}"/>
              </a:ext>
            </a:extLst>
          </p:cNvPr>
          <p:cNvSpPr txBox="1">
            <a:spLocks noChangeArrowheads="1"/>
          </p:cNvSpPr>
          <p:nvPr/>
        </p:nvSpPr>
        <p:spPr bwMode="auto">
          <a:xfrm>
            <a:off x="6172069" y="4585251"/>
            <a:ext cx="2560548" cy="584775"/>
          </a:xfrm>
          <a:prstGeom prst="rect">
            <a:avLst/>
          </a:prstGeom>
          <a:solidFill>
            <a:schemeClr val="accent1">
              <a:lumMod val="20000"/>
              <a:lumOff val="80000"/>
            </a:schemeClr>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a:solidFill>
                  <a:srgbClr val="002060"/>
                </a:solidFill>
                <a:latin typeface="+mn-lt"/>
              </a:rPr>
              <a:t>Repeat Process on Residuals</a:t>
            </a:r>
          </a:p>
        </p:txBody>
      </p:sp>
      <p:sp>
        <p:nvSpPr>
          <p:cNvPr id="11" name="Arrow: Down 10">
            <a:extLst>
              <a:ext uri="{FF2B5EF4-FFF2-40B4-BE49-F238E27FC236}">
                <a16:creationId xmlns:a16="http://schemas.microsoft.com/office/drawing/2014/main" id="{28551BAA-3F10-438F-8B6D-E1601E50B6CD}"/>
              </a:ext>
            </a:extLst>
          </p:cNvPr>
          <p:cNvSpPr/>
          <p:nvPr/>
        </p:nvSpPr>
        <p:spPr bwMode="auto">
          <a:xfrm>
            <a:off x="7338043" y="2225084"/>
            <a:ext cx="228600" cy="274320"/>
          </a:xfrm>
          <a:prstGeom prst="downArrow">
            <a:avLst/>
          </a:prstGeom>
          <a:solidFill>
            <a:srgbClr val="4472C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 name="Arrow: Down 11">
            <a:extLst>
              <a:ext uri="{FF2B5EF4-FFF2-40B4-BE49-F238E27FC236}">
                <a16:creationId xmlns:a16="http://schemas.microsoft.com/office/drawing/2014/main" id="{2B5B12C9-322E-43B0-8CB5-0222822A2989}"/>
              </a:ext>
            </a:extLst>
          </p:cNvPr>
          <p:cNvSpPr/>
          <p:nvPr/>
        </p:nvSpPr>
        <p:spPr bwMode="auto">
          <a:xfrm>
            <a:off x="7338043" y="3145152"/>
            <a:ext cx="228600" cy="274320"/>
          </a:xfrm>
          <a:prstGeom prst="downArrow">
            <a:avLst/>
          </a:prstGeom>
          <a:solidFill>
            <a:srgbClr val="4472C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 name="Arrow: Down 12">
            <a:extLst>
              <a:ext uri="{FF2B5EF4-FFF2-40B4-BE49-F238E27FC236}">
                <a16:creationId xmlns:a16="http://schemas.microsoft.com/office/drawing/2014/main" id="{F5E21A57-E8EB-445F-B704-D472DF2FC47C}"/>
              </a:ext>
            </a:extLst>
          </p:cNvPr>
          <p:cNvSpPr/>
          <p:nvPr/>
        </p:nvSpPr>
        <p:spPr bwMode="auto">
          <a:xfrm>
            <a:off x="7338043" y="4239523"/>
            <a:ext cx="228600" cy="274320"/>
          </a:xfrm>
          <a:prstGeom prst="downArrow">
            <a:avLst/>
          </a:prstGeom>
          <a:solidFill>
            <a:srgbClr val="4472C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1" name="Content Placeholder 159">
            <a:extLst>
              <a:ext uri="{FF2B5EF4-FFF2-40B4-BE49-F238E27FC236}">
                <a16:creationId xmlns:a16="http://schemas.microsoft.com/office/drawing/2014/main" id="{265979A2-EF06-4AF4-A131-D38D84237DD3}"/>
              </a:ext>
            </a:extLst>
          </p:cNvPr>
          <p:cNvSpPr txBox="1">
            <a:spLocks/>
          </p:cNvSpPr>
          <p:nvPr/>
        </p:nvSpPr>
        <p:spPr>
          <a:xfrm>
            <a:off x="2764437" y="5740869"/>
            <a:ext cx="5763114" cy="1086352"/>
          </a:xfrm>
          <a:prstGeom prst="rect">
            <a:avLst/>
          </a:prstGeom>
        </p:spPr>
        <p:txBody>
          <a:bodyPr>
            <a:normAutofit fontScale="47500" lnSpcReduction="20000"/>
          </a:bodyPr>
          <a:lstStyle>
            <a:lvl1pPr marL="342900" indent="-342900" algn="l" rtl="0" eaLnBrk="0" fontAlgn="base" hangingPunct="0">
              <a:spcBef>
                <a:spcPct val="20000"/>
              </a:spcBef>
              <a:spcAft>
                <a:spcPct val="0"/>
              </a:spcAft>
              <a:buClr>
                <a:srgbClr val="B00000"/>
              </a:buClr>
              <a:buSzPct val="80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00000"/>
              </a:buClr>
              <a:buSzPct val="100000"/>
              <a:buChar char="»"/>
              <a:defRPr sz="2400">
                <a:solidFill>
                  <a:srgbClr val="0B00C8"/>
                </a:solidFill>
                <a:latin typeface="+mn-lt"/>
              </a:defRPr>
            </a:lvl2pPr>
            <a:lvl3pPr marL="1143000" indent="-228600" algn="l" rtl="0" eaLnBrk="0" fontAlgn="base" hangingPunct="0">
              <a:spcBef>
                <a:spcPct val="20000"/>
              </a:spcBef>
              <a:spcAft>
                <a:spcPct val="0"/>
              </a:spcAft>
              <a:buClr>
                <a:srgbClr val="B00000"/>
              </a:buClr>
              <a:buFont typeface="Symbol" pitchFamily="18" charset="2"/>
              <a:buChar char="-"/>
              <a:defRPr sz="2000">
                <a:solidFill>
                  <a:srgbClr val="007E66"/>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fontAlgn="base">
              <a:spcBef>
                <a:spcPct val="20000"/>
              </a:spcBef>
              <a:spcAft>
                <a:spcPct val="0"/>
              </a:spcAft>
              <a:buSzPct val="100000"/>
              <a:buChar char="•"/>
              <a:defRPr sz="2000">
                <a:solidFill>
                  <a:schemeClr val="tx1"/>
                </a:solidFill>
                <a:latin typeface="Times New Roman" pitchFamily="18" charset="0"/>
              </a:defRPr>
            </a:lvl6pPr>
            <a:lvl7pPr marL="2971800" indent="-228600" algn="l" rtl="0" fontAlgn="base">
              <a:spcBef>
                <a:spcPct val="20000"/>
              </a:spcBef>
              <a:spcAft>
                <a:spcPct val="0"/>
              </a:spcAft>
              <a:buSzPct val="100000"/>
              <a:buChar char="•"/>
              <a:defRPr sz="2000">
                <a:solidFill>
                  <a:schemeClr val="tx1"/>
                </a:solidFill>
                <a:latin typeface="Times New Roman" pitchFamily="18" charset="0"/>
              </a:defRPr>
            </a:lvl7pPr>
            <a:lvl8pPr marL="3429000" indent="-228600" algn="l" rtl="0" fontAlgn="base">
              <a:spcBef>
                <a:spcPct val="20000"/>
              </a:spcBef>
              <a:spcAft>
                <a:spcPct val="0"/>
              </a:spcAft>
              <a:buSzPct val="100000"/>
              <a:buChar char="•"/>
              <a:defRPr sz="2000">
                <a:solidFill>
                  <a:schemeClr val="tx1"/>
                </a:solidFill>
                <a:latin typeface="Times New Roman" pitchFamily="18" charset="0"/>
              </a:defRPr>
            </a:lvl8pPr>
            <a:lvl9pPr marL="3886200" indent="-228600" algn="l" rtl="0" fontAlgn="base">
              <a:spcBef>
                <a:spcPct val="20000"/>
              </a:spcBef>
              <a:spcAft>
                <a:spcPct val="0"/>
              </a:spcAft>
              <a:buSzPct val="100000"/>
              <a:buChar char="•"/>
              <a:defRPr sz="2000">
                <a:solidFill>
                  <a:schemeClr val="tx1"/>
                </a:solidFill>
                <a:latin typeface="Times New Roman" pitchFamily="18" charset="0"/>
              </a:defRPr>
            </a:lvl9pPr>
          </a:lstStyle>
          <a:p>
            <a:r>
              <a:rPr lang="en-US" kern="0" dirty="0"/>
              <a:t>Breaks down original signal into varying frequency bands </a:t>
            </a:r>
          </a:p>
          <a:p>
            <a:r>
              <a:rPr lang="en-US" kern="0" dirty="0"/>
              <a:t>Bands start from high and move to low frequencies</a:t>
            </a:r>
          </a:p>
          <a:p>
            <a:r>
              <a:rPr lang="en-US" kern="0" dirty="0"/>
              <a:t>Application to both nonlinear and non-stationary processes due to time domain basis </a:t>
            </a:r>
          </a:p>
          <a:p>
            <a:r>
              <a:rPr lang="en-US" kern="0" dirty="0"/>
              <a:t>Fewer resultant “modes” of the flow compared to other decompositions</a:t>
            </a:r>
          </a:p>
        </p:txBody>
      </p:sp>
      <p:cxnSp>
        <p:nvCxnSpPr>
          <p:cNvPr id="40" name="Straight Connector 39">
            <a:extLst>
              <a:ext uri="{FF2B5EF4-FFF2-40B4-BE49-F238E27FC236}">
                <a16:creationId xmlns:a16="http://schemas.microsoft.com/office/drawing/2014/main" id="{CD7F68E5-FC80-48CD-B0A7-74A25F8ABE2E}"/>
              </a:ext>
            </a:extLst>
          </p:cNvPr>
          <p:cNvCxnSpPr>
            <a:cxnSpLocks/>
          </p:cNvCxnSpPr>
          <p:nvPr/>
        </p:nvCxnSpPr>
        <p:spPr bwMode="auto">
          <a:xfrm>
            <a:off x="8722758" y="4877638"/>
            <a:ext cx="297952" cy="0"/>
          </a:xfrm>
          <a:prstGeom prst="line">
            <a:avLst/>
          </a:prstGeom>
          <a:solidFill>
            <a:schemeClr val="accent1"/>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93B77244-0A9B-4B13-A7F1-2FD82FA9B79C}"/>
              </a:ext>
            </a:extLst>
          </p:cNvPr>
          <p:cNvCxnSpPr>
            <a:cxnSpLocks/>
          </p:cNvCxnSpPr>
          <p:nvPr/>
        </p:nvCxnSpPr>
        <p:spPr bwMode="auto">
          <a:xfrm flipV="1">
            <a:off x="9020710" y="1933032"/>
            <a:ext cx="0" cy="2944607"/>
          </a:xfrm>
          <a:prstGeom prst="line">
            <a:avLst/>
          </a:prstGeom>
          <a:solidFill>
            <a:schemeClr val="accent1"/>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E5E78FEA-5C11-4C98-9D12-9F3E228A1AD4}"/>
              </a:ext>
            </a:extLst>
          </p:cNvPr>
          <p:cNvCxnSpPr>
            <a:cxnSpLocks/>
          </p:cNvCxnSpPr>
          <p:nvPr/>
        </p:nvCxnSpPr>
        <p:spPr bwMode="auto">
          <a:xfrm>
            <a:off x="8527551" y="1933032"/>
            <a:ext cx="493159" cy="0"/>
          </a:xfrm>
          <a:prstGeom prst="line">
            <a:avLst/>
          </a:prstGeom>
          <a:solidFill>
            <a:schemeClr val="accent1"/>
          </a:solidFill>
          <a:ln w="28575" cap="flat" cmpd="sng" algn="ctr">
            <a:solidFill>
              <a:srgbClr val="002060"/>
            </a:solidFill>
            <a:prstDash val="solid"/>
            <a:round/>
            <a:headEnd type="triangle"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6894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65B5-2E6A-40E6-8D48-15E124094477}"/>
              </a:ext>
            </a:extLst>
          </p:cNvPr>
          <p:cNvSpPr>
            <a:spLocks noGrp="1"/>
          </p:cNvSpPr>
          <p:nvPr>
            <p:ph type="title"/>
          </p:nvPr>
        </p:nvSpPr>
        <p:spPr>
          <a:xfrm>
            <a:off x="0" y="0"/>
            <a:ext cx="9143999" cy="1033463"/>
          </a:xfrm>
        </p:spPr>
        <p:txBody>
          <a:bodyPr/>
          <a:lstStyle/>
          <a:p>
            <a:r>
              <a:rPr lang="en-US" dirty="0"/>
              <a:t>Intrinsic Mode Functions</a:t>
            </a:r>
          </a:p>
        </p:txBody>
      </p:sp>
      <p:pic>
        <p:nvPicPr>
          <p:cNvPr id="10" name="Picture 9">
            <a:extLst>
              <a:ext uri="{FF2B5EF4-FFF2-40B4-BE49-F238E27FC236}">
                <a16:creationId xmlns:a16="http://schemas.microsoft.com/office/drawing/2014/main" id="{54FD3D99-12E5-4B4F-8BE0-717F3E268C23}"/>
              </a:ext>
            </a:extLst>
          </p:cNvPr>
          <p:cNvPicPr>
            <a:picLocks noChangeAspect="1"/>
          </p:cNvPicPr>
          <p:nvPr/>
        </p:nvPicPr>
        <p:blipFill rotWithShape="1">
          <a:blip r:embed="rId3"/>
          <a:srcRect l="7982" t="36748" r="5698" b="35748"/>
          <a:stretch/>
        </p:blipFill>
        <p:spPr>
          <a:xfrm>
            <a:off x="1226099" y="1210491"/>
            <a:ext cx="3657600" cy="874505"/>
          </a:xfrm>
          <a:prstGeom prst="rect">
            <a:avLst/>
          </a:prstGeom>
        </p:spPr>
      </p:pic>
      <p:pic>
        <p:nvPicPr>
          <p:cNvPr id="11" name="Picture 10">
            <a:extLst>
              <a:ext uri="{FF2B5EF4-FFF2-40B4-BE49-F238E27FC236}">
                <a16:creationId xmlns:a16="http://schemas.microsoft.com/office/drawing/2014/main" id="{284D1C51-91CA-4AF6-BA02-18CCA511CF56}"/>
              </a:ext>
            </a:extLst>
          </p:cNvPr>
          <p:cNvPicPr>
            <a:picLocks noChangeAspect="1"/>
          </p:cNvPicPr>
          <p:nvPr/>
        </p:nvPicPr>
        <p:blipFill rotWithShape="1">
          <a:blip r:embed="rId4"/>
          <a:srcRect l="7982" t="36748" r="5698" b="35748"/>
          <a:stretch/>
        </p:blipFill>
        <p:spPr>
          <a:xfrm>
            <a:off x="1226115" y="3265995"/>
            <a:ext cx="3657600" cy="874505"/>
          </a:xfrm>
          <a:prstGeom prst="rect">
            <a:avLst/>
          </a:prstGeom>
        </p:spPr>
      </p:pic>
      <p:pic>
        <p:nvPicPr>
          <p:cNvPr id="12" name="Picture 11">
            <a:extLst>
              <a:ext uri="{FF2B5EF4-FFF2-40B4-BE49-F238E27FC236}">
                <a16:creationId xmlns:a16="http://schemas.microsoft.com/office/drawing/2014/main" id="{7631A67B-AF18-4444-99CC-04C29A1C9C8A}"/>
              </a:ext>
            </a:extLst>
          </p:cNvPr>
          <p:cNvPicPr>
            <a:picLocks noChangeAspect="1"/>
          </p:cNvPicPr>
          <p:nvPr/>
        </p:nvPicPr>
        <p:blipFill rotWithShape="1">
          <a:blip r:embed="rId5"/>
          <a:srcRect l="7982" t="37107" r="5698" b="35748"/>
          <a:stretch/>
        </p:blipFill>
        <p:spPr>
          <a:xfrm>
            <a:off x="1226099" y="5378075"/>
            <a:ext cx="3657600" cy="863084"/>
          </a:xfrm>
          <a:prstGeom prst="rect">
            <a:avLst/>
          </a:prstGeom>
        </p:spPr>
      </p:pic>
      <p:pic>
        <p:nvPicPr>
          <p:cNvPr id="13" name="Picture 12">
            <a:extLst>
              <a:ext uri="{FF2B5EF4-FFF2-40B4-BE49-F238E27FC236}">
                <a16:creationId xmlns:a16="http://schemas.microsoft.com/office/drawing/2014/main" id="{53FBF3A9-2719-4C43-86C3-4B933C57EEBF}"/>
              </a:ext>
            </a:extLst>
          </p:cNvPr>
          <p:cNvPicPr>
            <a:picLocks noChangeAspect="1"/>
          </p:cNvPicPr>
          <p:nvPr/>
        </p:nvPicPr>
        <p:blipFill rotWithShape="1">
          <a:blip r:embed="rId6"/>
          <a:srcRect l="7982" t="36748" r="5698" b="35748"/>
          <a:stretch/>
        </p:blipFill>
        <p:spPr>
          <a:xfrm>
            <a:off x="1226131" y="2243948"/>
            <a:ext cx="3657600" cy="874505"/>
          </a:xfrm>
          <a:prstGeom prst="rect">
            <a:avLst/>
          </a:prstGeom>
        </p:spPr>
      </p:pic>
      <p:pic>
        <p:nvPicPr>
          <p:cNvPr id="14" name="Picture 13">
            <a:extLst>
              <a:ext uri="{FF2B5EF4-FFF2-40B4-BE49-F238E27FC236}">
                <a16:creationId xmlns:a16="http://schemas.microsoft.com/office/drawing/2014/main" id="{3E3BD832-512A-4660-88CD-28CD771BF749}"/>
              </a:ext>
            </a:extLst>
          </p:cNvPr>
          <p:cNvPicPr>
            <a:picLocks noChangeAspect="1"/>
          </p:cNvPicPr>
          <p:nvPr/>
        </p:nvPicPr>
        <p:blipFill rotWithShape="1">
          <a:blip r:embed="rId7"/>
          <a:srcRect l="7982" t="36748" r="5698" b="35748"/>
          <a:stretch/>
        </p:blipFill>
        <p:spPr>
          <a:xfrm>
            <a:off x="1226099" y="4344618"/>
            <a:ext cx="3657600" cy="874506"/>
          </a:xfrm>
          <a:prstGeom prst="rect">
            <a:avLst/>
          </a:prstGeom>
        </p:spPr>
      </p:pic>
      <p:pic>
        <p:nvPicPr>
          <p:cNvPr id="20" name="Picture 19">
            <a:extLst>
              <a:ext uri="{FF2B5EF4-FFF2-40B4-BE49-F238E27FC236}">
                <a16:creationId xmlns:a16="http://schemas.microsoft.com/office/drawing/2014/main" id="{1F53DF0E-4B4D-4597-956F-51B1CB40C8A7}"/>
              </a:ext>
            </a:extLst>
          </p:cNvPr>
          <p:cNvPicPr>
            <a:picLocks noChangeAspect="1"/>
          </p:cNvPicPr>
          <p:nvPr/>
        </p:nvPicPr>
        <p:blipFill rotWithShape="1">
          <a:blip r:embed="rId8"/>
          <a:srcRect l="7982" t="36748" r="5698" b="35748"/>
          <a:stretch/>
        </p:blipFill>
        <p:spPr>
          <a:xfrm>
            <a:off x="4912779" y="1210489"/>
            <a:ext cx="3657600" cy="874505"/>
          </a:xfrm>
          <a:prstGeom prst="rect">
            <a:avLst/>
          </a:prstGeom>
        </p:spPr>
      </p:pic>
      <p:pic>
        <p:nvPicPr>
          <p:cNvPr id="21" name="Picture 20">
            <a:extLst>
              <a:ext uri="{FF2B5EF4-FFF2-40B4-BE49-F238E27FC236}">
                <a16:creationId xmlns:a16="http://schemas.microsoft.com/office/drawing/2014/main" id="{87A90429-D4D7-4098-877A-C10BA723B535}"/>
              </a:ext>
            </a:extLst>
          </p:cNvPr>
          <p:cNvPicPr>
            <a:picLocks noChangeAspect="1"/>
          </p:cNvPicPr>
          <p:nvPr/>
        </p:nvPicPr>
        <p:blipFill rotWithShape="1">
          <a:blip r:embed="rId9"/>
          <a:srcRect l="7982" t="36748" r="5698" b="35748"/>
          <a:stretch/>
        </p:blipFill>
        <p:spPr>
          <a:xfrm>
            <a:off x="4912779" y="2243948"/>
            <a:ext cx="3657600" cy="874505"/>
          </a:xfrm>
          <a:prstGeom prst="rect">
            <a:avLst/>
          </a:prstGeom>
        </p:spPr>
      </p:pic>
      <p:pic>
        <p:nvPicPr>
          <p:cNvPr id="23" name="Picture 22">
            <a:extLst>
              <a:ext uri="{FF2B5EF4-FFF2-40B4-BE49-F238E27FC236}">
                <a16:creationId xmlns:a16="http://schemas.microsoft.com/office/drawing/2014/main" id="{B8A6C33E-9D4A-41CA-A89D-FBD940C43510}"/>
              </a:ext>
            </a:extLst>
          </p:cNvPr>
          <p:cNvPicPr>
            <a:picLocks noChangeAspect="1"/>
          </p:cNvPicPr>
          <p:nvPr/>
        </p:nvPicPr>
        <p:blipFill rotWithShape="1">
          <a:blip r:embed="rId10"/>
          <a:srcRect l="7982" t="36748" r="5698" b="35748"/>
          <a:stretch/>
        </p:blipFill>
        <p:spPr>
          <a:xfrm>
            <a:off x="4912779" y="3267992"/>
            <a:ext cx="3657600" cy="874505"/>
          </a:xfrm>
          <a:prstGeom prst="rect">
            <a:avLst/>
          </a:prstGeom>
        </p:spPr>
      </p:pic>
      <p:pic>
        <p:nvPicPr>
          <p:cNvPr id="24" name="Picture 23">
            <a:extLst>
              <a:ext uri="{FF2B5EF4-FFF2-40B4-BE49-F238E27FC236}">
                <a16:creationId xmlns:a16="http://schemas.microsoft.com/office/drawing/2014/main" id="{8CCA1CAB-F90C-4116-813D-F2682CBF3EB4}"/>
              </a:ext>
            </a:extLst>
          </p:cNvPr>
          <p:cNvPicPr>
            <a:picLocks noChangeAspect="1"/>
          </p:cNvPicPr>
          <p:nvPr/>
        </p:nvPicPr>
        <p:blipFill rotWithShape="1">
          <a:blip r:embed="rId11"/>
          <a:srcRect l="7982" t="36748" r="5698" b="35748"/>
          <a:stretch/>
        </p:blipFill>
        <p:spPr>
          <a:xfrm>
            <a:off x="4912779" y="4344618"/>
            <a:ext cx="3657600" cy="874505"/>
          </a:xfrm>
          <a:prstGeom prst="rect">
            <a:avLst/>
          </a:prstGeom>
        </p:spPr>
      </p:pic>
      <p:pic>
        <p:nvPicPr>
          <p:cNvPr id="26" name="Picture 25">
            <a:extLst>
              <a:ext uri="{FF2B5EF4-FFF2-40B4-BE49-F238E27FC236}">
                <a16:creationId xmlns:a16="http://schemas.microsoft.com/office/drawing/2014/main" id="{94D96B91-C8B0-4D76-9590-A893896B8525}"/>
              </a:ext>
            </a:extLst>
          </p:cNvPr>
          <p:cNvPicPr>
            <a:picLocks noChangeAspect="1"/>
          </p:cNvPicPr>
          <p:nvPr/>
        </p:nvPicPr>
        <p:blipFill rotWithShape="1">
          <a:blip r:embed="rId12"/>
          <a:srcRect l="7982" t="36748" r="5698" b="35748"/>
          <a:stretch/>
        </p:blipFill>
        <p:spPr>
          <a:xfrm>
            <a:off x="4912779" y="5378077"/>
            <a:ext cx="3657600" cy="874505"/>
          </a:xfrm>
          <a:prstGeom prst="rect">
            <a:avLst/>
          </a:prstGeom>
        </p:spPr>
      </p:pic>
      <p:sp>
        <p:nvSpPr>
          <p:cNvPr id="31" name="TextBox 30">
            <a:extLst>
              <a:ext uri="{FF2B5EF4-FFF2-40B4-BE49-F238E27FC236}">
                <a16:creationId xmlns:a16="http://schemas.microsoft.com/office/drawing/2014/main" id="{7F54AEEA-D9AA-42B7-BE76-7FA14885A41D}"/>
              </a:ext>
            </a:extLst>
          </p:cNvPr>
          <p:cNvSpPr txBox="1"/>
          <p:nvPr/>
        </p:nvSpPr>
        <p:spPr>
          <a:xfrm>
            <a:off x="3341121" y="6200139"/>
            <a:ext cx="1107996" cy="261610"/>
          </a:xfrm>
          <a:prstGeom prst="rect">
            <a:avLst/>
          </a:prstGeom>
          <a:noFill/>
        </p:spPr>
        <p:txBody>
          <a:bodyPr wrap="none" rtlCol="0">
            <a:spAutoFit/>
          </a:bodyPr>
          <a:lstStyle/>
          <a:p>
            <a:pPr algn="ctr"/>
            <a:r>
              <a:rPr lang="en-US" sz="1100" i="1" dirty="0">
                <a:solidFill>
                  <a:schemeClr val="tx1"/>
                </a:solidFill>
                <a:latin typeface="Arial" panose="020B0604020202020204" pitchFamily="34" charset="0"/>
                <a:cs typeface="Arial" panose="020B0604020202020204" pitchFamily="34" charset="0"/>
              </a:rPr>
              <a:t>Time Instance </a:t>
            </a:r>
            <a:endParaRPr lang="en-US" sz="1000" i="1" dirty="0">
              <a:solidFill>
                <a:schemeClr val="tx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CEE77D9-E26C-472C-8CC0-84AC73897BDE}"/>
              </a:ext>
            </a:extLst>
          </p:cNvPr>
          <p:cNvSpPr txBox="1"/>
          <p:nvPr/>
        </p:nvSpPr>
        <p:spPr>
          <a:xfrm>
            <a:off x="7044213" y="6200138"/>
            <a:ext cx="1107996" cy="261610"/>
          </a:xfrm>
          <a:prstGeom prst="rect">
            <a:avLst/>
          </a:prstGeom>
          <a:noFill/>
        </p:spPr>
        <p:txBody>
          <a:bodyPr wrap="none" rtlCol="0">
            <a:spAutoFit/>
          </a:bodyPr>
          <a:lstStyle/>
          <a:p>
            <a:pPr algn="ctr"/>
            <a:r>
              <a:rPr lang="en-US" sz="1100" i="1" dirty="0">
                <a:solidFill>
                  <a:schemeClr val="tx1"/>
                </a:solidFill>
                <a:latin typeface="Arial" panose="020B0604020202020204" pitchFamily="34" charset="0"/>
                <a:cs typeface="Arial" panose="020B0604020202020204" pitchFamily="34" charset="0"/>
              </a:rPr>
              <a:t>Time Instance </a:t>
            </a:r>
            <a:endParaRPr lang="en-US" sz="1000" i="1" dirty="0">
              <a:solidFill>
                <a:schemeClr val="tx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C742C85-CCA6-4A30-8235-DB3CB828DEBA}"/>
              </a:ext>
            </a:extLst>
          </p:cNvPr>
          <p:cNvSpPr txBox="1"/>
          <p:nvPr/>
        </p:nvSpPr>
        <p:spPr>
          <a:xfrm>
            <a:off x="123012" y="3316004"/>
            <a:ext cx="1088571" cy="584775"/>
          </a:xfrm>
          <a:prstGeom prst="rect">
            <a:avLst/>
          </a:prstGeom>
          <a:solidFill>
            <a:schemeClr val="accent1">
              <a:lumMod val="20000"/>
              <a:lumOff val="80000"/>
            </a:schemeClr>
          </a:solidFill>
        </p:spPr>
        <p:txBody>
          <a:bodyPr wrap="square" rtlCol="0">
            <a:spAutoFit/>
          </a:bodyPr>
          <a:lstStyle/>
          <a:p>
            <a:pPr algn="ctr"/>
            <a:r>
              <a:rPr lang="en-US" sz="1600" dirty="0">
                <a:solidFill>
                  <a:srgbClr val="002060"/>
                </a:solidFill>
                <a:latin typeface="Arial" panose="020B0604020202020204" pitchFamily="34" charset="0"/>
                <a:cs typeface="Arial" panose="020B0604020202020204" pitchFamily="34" charset="0"/>
              </a:rPr>
              <a:t>Amplitude</a:t>
            </a:r>
          </a:p>
          <a:p>
            <a:pPr algn="ctr"/>
            <a:r>
              <a:rPr lang="en-US" sz="1600" dirty="0">
                <a:solidFill>
                  <a:srgbClr val="002060"/>
                </a:solidFill>
                <a:latin typeface="Arial" panose="020B0604020202020204" pitchFamily="34" charset="0"/>
                <a:cs typeface="Arial" panose="020B0604020202020204" pitchFamily="34" charset="0"/>
              </a:rPr>
              <a:t>(m/s)</a:t>
            </a:r>
            <a:endParaRPr lang="en-US" sz="1200" dirty="0">
              <a:solidFill>
                <a:srgbClr val="00206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CF54999-C93C-42DA-BEDD-AF376DA48A95}"/>
              </a:ext>
            </a:extLst>
          </p:cNvPr>
          <p:cNvSpPr txBox="1"/>
          <p:nvPr/>
        </p:nvSpPr>
        <p:spPr>
          <a:xfrm>
            <a:off x="6477725" y="1033463"/>
            <a:ext cx="527709" cy="253916"/>
          </a:xfrm>
          <a:prstGeom prst="rect">
            <a:avLst/>
          </a:prstGeom>
          <a:solidFill>
            <a:srgbClr val="FFFFB9"/>
          </a:solidFill>
        </p:spPr>
        <p:txBody>
          <a:bodyPr wrap="none" rtlCol="0">
            <a:spAutoFit/>
          </a:bodyPr>
          <a:lstStyle/>
          <a:p>
            <a:pPr algn="ctr"/>
            <a:r>
              <a:rPr lang="en-US" sz="1050" dirty="0">
                <a:solidFill>
                  <a:srgbClr val="002060"/>
                </a:solidFill>
                <a:latin typeface="Arial" panose="020B0604020202020204" pitchFamily="34" charset="0"/>
                <a:cs typeface="Arial" panose="020B0604020202020204" pitchFamily="34" charset="0"/>
              </a:rPr>
              <a:t>IMF 1</a:t>
            </a:r>
            <a:endParaRPr lang="en-US" sz="900"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5F4E616-65A3-4615-A03E-9643E9119A9B}"/>
              </a:ext>
            </a:extLst>
          </p:cNvPr>
          <p:cNvSpPr txBox="1"/>
          <p:nvPr/>
        </p:nvSpPr>
        <p:spPr>
          <a:xfrm>
            <a:off x="2791045" y="1030183"/>
            <a:ext cx="527709" cy="253916"/>
          </a:xfrm>
          <a:prstGeom prst="rect">
            <a:avLst/>
          </a:prstGeom>
          <a:solidFill>
            <a:srgbClr val="FFFFB9"/>
          </a:solidFill>
        </p:spPr>
        <p:txBody>
          <a:bodyPr wrap="none" rtlCol="0">
            <a:spAutoFit/>
          </a:bodyPr>
          <a:lstStyle/>
          <a:p>
            <a:pPr algn="ctr"/>
            <a:r>
              <a:rPr lang="en-US" sz="1050" dirty="0">
                <a:solidFill>
                  <a:srgbClr val="002060"/>
                </a:solidFill>
                <a:latin typeface="Arial" panose="020B0604020202020204" pitchFamily="34" charset="0"/>
                <a:cs typeface="Arial" panose="020B0604020202020204" pitchFamily="34" charset="0"/>
              </a:rPr>
              <a:t>IMF 1</a:t>
            </a:r>
            <a:endParaRPr lang="en-US" sz="900" dirty="0">
              <a:solidFill>
                <a:srgbClr val="00206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22D2E89-9401-400F-95FA-B36A87E6ED76}"/>
              </a:ext>
            </a:extLst>
          </p:cNvPr>
          <p:cNvSpPr txBox="1"/>
          <p:nvPr/>
        </p:nvSpPr>
        <p:spPr>
          <a:xfrm>
            <a:off x="6473850" y="2069041"/>
            <a:ext cx="527709" cy="253916"/>
          </a:xfrm>
          <a:prstGeom prst="rect">
            <a:avLst/>
          </a:prstGeom>
          <a:solidFill>
            <a:srgbClr val="FFFFB9"/>
          </a:solidFill>
        </p:spPr>
        <p:txBody>
          <a:bodyPr wrap="none" rtlCol="0">
            <a:spAutoFit/>
          </a:bodyPr>
          <a:lstStyle/>
          <a:p>
            <a:pPr algn="ctr"/>
            <a:r>
              <a:rPr lang="en-US" sz="1050" dirty="0">
                <a:solidFill>
                  <a:srgbClr val="002060"/>
                </a:solidFill>
                <a:latin typeface="Arial" panose="020B0604020202020204" pitchFamily="34" charset="0"/>
                <a:cs typeface="Arial" panose="020B0604020202020204" pitchFamily="34" charset="0"/>
              </a:rPr>
              <a:t>IMF 2</a:t>
            </a:r>
            <a:endParaRPr lang="en-US" sz="900" dirty="0">
              <a:solidFill>
                <a:srgbClr val="00206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570178E2-BF3D-4B7B-8694-C818D07D4B52}"/>
              </a:ext>
            </a:extLst>
          </p:cNvPr>
          <p:cNvSpPr txBox="1"/>
          <p:nvPr/>
        </p:nvSpPr>
        <p:spPr>
          <a:xfrm>
            <a:off x="2787170" y="2065761"/>
            <a:ext cx="527709" cy="253916"/>
          </a:xfrm>
          <a:prstGeom prst="rect">
            <a:avLst/>
          </a:prstGeom>
          <a:solidFill>
            <a:srgbClr val="FFFFB9"/>
          </a:solidFill>
        </p:spPr>
        <p:txBody>
          <a:bodyPr wrap="none" rtlCol="0">
            <a:spAutoFit/>
          </a:bodyPr>
          <a:lstStyle/>
          <a:p>
            <a:pPr algn="ctr"/>
            <a:r>
              <a:rPr lang="en-US" sz="1050" dirty="0">
                <a:solidFill>
                  <a:srgbClr val="002060"/>
                </a:solidFill>
                <a:latin typeface="Arial" panose="020B0604020202020204" pitchFamily="34" charset="0"/>
                <a:cs typeface="Arial" panose="020B0604020202020204" pitchFamily="34" charset="0"/>
              </a:rPr>
              <a:t>IMF 2</a:t>
            </a:r>
            <a:endParaRPr lang="en-US" sz="900" dirty="0">
              <a:solidFill>
                <a:srgbClr val="00206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0DE6B1F-DDA5-47D3-B8E2-7F2DA4DE37E7}"/>
              </a:ext>
            </a:extLst>
          </p:cNvPr>
          <p:cNvSpPr txBox="1"/>
          <p:nvPr/>
        </p:nvSpPr>
        <p:spPr>
          <a:xfrm>
            <a:off x="6473850" y="3139035"/>
            <a:ext cx="527709" cy="253916"/>
          </a:xfrm>
          <a:prstGeom prst="rect">
            <a:avLst/>
          </a:prstGeom>
          <a:solidFill>
            <a:srgbClr val="FFFFB9"/>
          </a:solidFill>
        </p:spPr>
        <p:txBody>
          <a:bodyPr wrap="none" rtlCol="0">
            <a:spAutoFit/>
          </a:bodyPr>
          <a:lstStyle/>
          <a:p>
            <a:pPr algn="ctr"/>
            <a:r>
              <a:rPr lang="en-US" sz="1050" dirty="0">
                <a:solidFill>
                  <a:srgbClr val="002060"/>
                </a:solidFill>
                <a:latin typeface="Arial" panose="020B0604020202020204" pitchFamily="34" charset="0"/>
                <a:cs typeface="Arial" panose="020B0604020202020204" pitchFamily="34" charset="0"/>
              </a:rPr>
              <a:t>IMF 5</a:t>
            </a:r>
            <a:endParaRPr lang="en-US" sz="900" dirty="0">
              <a:solidFill>
                <a:srgbClr val="00206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1C79374C-0D1F-4AE7-9E8A-B8A43ED74DD8}"/>
              </a:ext>
            </a:extLst>
          </p:cNvPr>
          <p:cNvSpPr txBox="1"/>
          <p:nvPr/>
        </p:nvSpPr>
        <p:spPr>
          <a:xfrm>
            <a:off x="2805604" y="3135755"/>
            <a:ext cx="490840" cy="253916"/>
          </a:xfrm>
          <a:prstGeom prst="rect">
            <a:avLst/>
          </a:prstGeom>
          <a:solidFill>
            <a:srgbClr val="FFFFB9"/>
          </a:solidFill>
        </p:spPr>
        <p:txBody>
          <a:bodyPr wrap="none" rtlCol="0">
            <a:spAutoFit/>
          </a:bodyPr>
          <a:lstStyle/>
          <a:p>
            <a:pPr algn="ctr"/>
            <a:r>
              <a:rPr lang="en-US" sz="1050" dirty="0">
                <a:solidFill>
                  <a:srgbClr val="002060"/>
                </a:solidFill>
                <a:latin typeface="Arial" panose="020B0604020202020204" pitchFamily="34" charset="0"/>
                <a:cs typeface="Arial" panose="020B0604020202020204" pitchFamily="34" charset="0"/>
              </a:rPr>
              <a:t>IMF5</a:t>
            </a:r>
            <a:endParaRPr lang="en-US" sz="900" dirty="0">
              <a:solidFill>
                <a:srgbClr val="00206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F18BF04-FCA5-45FE-A733-C1F7921204C1}"/>
              </a:ext>
            </a:extLst>
          </p:cNvPr>
          <p:cNvSpPr txBox="1"/>
          <p:nvPr/>
        </p:nvSpPr>
        <p:spPr>
          <a:xfrm>
            <a:off x="6473850" y="4172493"/>
            <a:ext cx="527709" cy="253916"/>
          </a:xfrm>
          <a:prstGeom prst="rect">
            <a:avLst/>
          </a:prstGeom>
          <a:solidFill>
            <a:srgbClr val="FFFFB9"/>
          </a:solidFill>
        </p:spPr>
        <p:txBody>
          <a:bodyPr wrap="none" rtlCol="0">
            <a:spAutoFit/>
          </a:bodyPr>
          <a:lstStyle/>
          <a:p>
            <a:pPr algn="ctr"/>
            <a:r>
              <a:rPr lang="en-US" sz="1050" dirty="0">
                <a:solidFill>
                  <a:srgbClr val="002060"/>
                </a:solidFill>
                <a:latin typeface="Arial" panose="020B0604020202020204" pitchFamily="34" charset="0"/>
                <a:cs typeface="Arial" panose="020B0604020202020204" pitchFamily="34" charset="0"/>
              </a:rPr>
              <a:t>IMF 6</a:t>
            </a:r>
            <a:endParaRPr lang="en-US" sz="900" dirty="0">
              <a:solidFill>
                <a:srgbClr val="00206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C1F33C-E54E-4D80-9075-B9F73DF3445E}"/>
              </a:ext>
            </a:extLst>
          </p:cNvPr>
          <p:cNvSpPr txBox="1"/>
          <p:nvPr/>
        </p:nvSpPr>
        <p:spPr>
          <a:xfrm>
            <a:off x="2805604" y="4169213"/>
            <a:ext cx="490840" cy="253916"/>
          </a:xfrm>
          <a:prstGeom prst="rect">
            <a:avLst/>
          </a:prstGeom>
          <a:solidFill>
            <a:srgbClr val="FFFFB9"/>
          </a:solidFill>
        </p:spPr>
        <p:txBody>
          <a:bodyPr wrap="none" rtlCol="0">
            <a:spAutoFit/>
          </a:bodyPr>
          <a:lstStyle/>
          <a:p>
            <a:pPr algn="ctr"/>
            <a:r>
              <a:rPr lang="en-US" sz="1050" dirty="0">
                <a:solidFill>
                  <a:srgbClr val="002060"/>
                </a:solidFill>
                <a:latin typeface="Arial" panose="020B0604020202020204" pitchFamily="34" charset="0"/>
                <a:cs typeface="Arial" panose="020B0604020202020204" pitchFamily="34" charset="0"/>
              </a:rPr>
              <a:t>IMF6</a:t>
            </a:r>
            <a:endParaRPr lang="en-US" sz="900" dirty="0">
              <a:solidFill>
                <a:srgbClr val="00206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507686D-3FCF-4E18-8F29-C912360DA844}"/>
              </a:ext>
            </a:extLst>
          </p:cNvPr>
          <p:cNvSpPr txBox="1"/>
          <p:nvPr/>
        </p:nvSpPr>
        <p:spPr>
          <a:xfrm>
            <a:off x="6436180" y="5221395"/>
            <a:ext cx="603050" cy="253916"/>
          </a:xfrm>
          <a:prstGeom prst="rect">
            <a:avLst/>
          </a:prstGeom>
          <a:solidFill>
            <a:srgbClr val="FFFFB9"/>
          </a:solidFill>
        </p:spPr>
        <p:txBody>
          <a:bodyPr wrap="none" rtlCol="0">
            <a:spAutoFit/>
          </a:bodyPr>
          <a:lstStyle/>
          <a:p>
            <a:pPr algn="ctr"/>
            <a:r>
              <a:rPr lang="en-US" sz="1050" dirty="0">
                <a:solidFill>
                  <a:srgbClr val="002060"/>
                </a:solidFill>
                <a:latin typeface="Arial" panose="020B0604020202020204" pitchFamily="34" charset="0"/>
                <a:cs typeface="Arial" panose="020B0604020202020204" pitchFamily="34" charset="0"/>
              </a:rPr>
              <a:t>IMF 10</a:t>
            </a:r>
            <a:endParaRPr lang="en-US" sz="900" dirty="0">
              <a:solidFill>
                <a:srgbClr val="00206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BA9136F-67D8-4122-9145-7FC7D3FF9E2E}"/>
              </a:ext>
            </a:extLst>
          </p:cNvPr>
          <p:cNvSpPr txBox="1"/>
          <p:nvPr/>
        </p:nvSpPr>
        <p:spPr>
          <a:xfrm>
            <a:off x="2749500" y="5218115"/>
            <a:ext cx="603050" cy="253916"/>
          </a:xfrm>
          <a:prstGeom prst="rect">
            <a:avLst/>
          </a:prstGeom>
          <a:solidFill>
            <a:srgbClr val="FFFFB9"/>
          </a:solidFill>
        </p:spPr>
        <p:txBody>
          <a:bodyPr wrap="none" rtlCol="0">
            <a:spAutoFit/>
          </a:bodyPr>
          <a:lstStyle/>
          <a:p>
            <a:pPr algn="ctr"/>
            <a:r>
              <a:rPr lang="en-US" sz="1050" dirty="0">
                <a:solidFill>
                  <a:srgbClr val="002060"/>
                </a:solidFill>
                <a:latin typeface="Arial" panose="020B0604020202020204" pitchFamily="34" charset="0"/>
                <a:cs typeface="Arial" panose="020B0604020202020204" pitchFamily="34" charset="0"/>
              </a:rPr>
              <a:t>IMF 10</a:t>
            </a:r>
            <a:endParaRPr lang="en-US" sz="9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46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9FD6-B8D2-46FD-A878-4F51D3F6B9E9}"/>
              </a:ext>
            </a:extLst>
          </p:cNvPr>
          <p:cNvSpPr>
            <a:spLocks noGrp="1"/>
          </p:cNvSpPr>
          <p:nvPr>
            <p:ph type="title"/>
          </p:nvPr>
        </p:nvSpPr>
        <p:spPr>
          <a:xfrm>
            <a:off x="0" y="0"/>
            <a:ext cx="9144000" cy="1033463"/>
          </a:xfrm>
        </p:spPr>
        <p:txBody>
          <a:bodyPr/>
          <a:lstStyle/>
          <a:p>
            <a:r>
              <a:rPr lang="en-US" dirty="0"/>
              <a:t>IMF Spectra</a:t>
            </a:r>
          </a:p>
        </p:txBody>
      </p:sp>
      <p:pic>
        <p:nvPicPr>
          <p:cNvPr id="6" name="Picture 5">
            <a:extLst>
              <a:ext uri="{FF2B5EF4-FFF2-40B4-BE49-F238E27FC236}">
                <a16:creationId xmlns:a16="http://schemas.microsoft.com/office/drawing/2014/main" id="{F13BAA8E-E1FF-4523-9ACE-A23015295B0F}"/>
              </a:ext>
            </a:extLst>
          </p:cNvPr>
          <p:cNvPicPr>
            <a:picLocks noChangeAspect="1"/>
          </p:cNvPicPr>
          <p:nvPr/>
        </p:nvPicPr>
        <p:blipFill>
          <a:blip r:embed="rId3"/>
          <a:stretch>
            <a:fillRect/>
          </a:stretch>
        </p:blipFill>
        <p:spPr>
          <a:xfrm>
            <a:off x="116958" y="1360226"/>
            <a:ext cx="4660037" cy="3496749"/>
          </a:xfrm>
          <a:prstGeom prst="rect">
            <a:avLst/>
          </a:prstGeom>
        </p:spPr>
      </p:pic>
      <p:pic>
        <p:nvPicPr>
          <p:cNvPr id="7" name="Picture 6">
            <a:extLst>
              <a:ext uri="{FF2B5EF4-FFF2-40B4-BE49-F238E27FC236}">
                <a16:creationId xmlns:a16="http://schemas.microsoft.com/office/drawing/2014/main" id="{A6677889-F3B4-4B35-8041-FAA227600981}"/>
              </a:ext>
            </a:extLst>
          </p:cNvPr>
          <p:cNvPicPr>
            <a:picLocks noChangeAspect="1"/>
          </p:cNvPicPr>
          <p:nvPr/>
        </p:nvPicPr>
        <p:blipFill>
          <a:blip r:embed="rId4"/>
          <a:stretch>
            <a:fillRect/>
          </a:stretch>
        </p:blipFill>
        <p:spPr>
          <a:xfrm>
            <a:off x="4483963" y="1360227"/>
            <a:ext cx="4660037" cy="3496749"/>
          </a:xfrm>
          <a:prstGeom prst="rect">
            <a:avLst/>
          </a:prstGeom>
        </p:spPr>
      </p:pic>
      <p:sp>
        <p:nvSpPr>
          <p:cNvPr id="8" name="Rectangle 7">
            <a:extLst>
              <a:ext uri="{FF2B5EF4-FFF2-40B4-BE49-F238E27FC236}">
                <a16:creationId xmlns:a16="http://schemas.microsoft.com/office/drawing/2014/main" id="{06A50A3F-54EA-4A09-9151-94C2D3F429B0}"/>
              </a:ext>
            </a:extLst>
          </p:cNvPr>
          <p:cNvSpPr>
            <a:spLocks noChangeAspect="1"/>
          </p:cNvSpPr>
          <p:nvPr/>
        </p:nvSpPr>
        <p:spPr bwMode="auto">
          <a:xfrm>
            <a:off x="6679237" y="5288658"/>
            <a:ext cx="228600" cy="228600"/>
          </a:xfrm>
          <a:prstGeom prst="rect">
            <a:avLst/>
          </a:prstGeom>
          <a:solidFill>
            <a:srgbClr val="0072B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BD9A6960-2785-48B0-A413-6F18AB681CDB}"/>
              </a:ext>
            </a:extLst>
          </p:cNvPr>
          <p:cNvSpPr>
            <a:spLocks noChangeAspect="1"/>
          </p:cNvSpPr>
          <p:nvPr/>
        </p:nvSpPr>
        <p:spPr bwMode="auto">
          <a:xfrm>
            <a:off x="6679237" y="5557911"/>
            <a:ext cx="228600" cy="228600"/>
          </a:xfrm>
          <a:prstGeom prst="rect">
            <a:avLst/>
          </a:prstGeom>
          <a:solidFill>
            <a:srgbClr val="D9531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F0C075E2-A6B3-469B-8253-542B0503F98E}"/>
              </a:ext>
            </a:extLst>
          </p:cNvPr>
          <p:cNvSpPr>
            <a:spLocks noChangeAspect="1"/>
          </p:cNvSpPr>
          <p:nvPr/>
        </p:nvSpPr>
        <p:spPr bwMode="auto">
          <a:xfrm>
            <a:off x="7906063" y="5019405"/>
            <a:ext cx="228600" cy="228600"/>
          </a:xfrm>
          <a:prstGeom prst="rect">
            <a:avLst/>
          </a:prstGeom>
          <a:solidFill>
            <a:srgbClr val="EEB22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6C72F5A5-2C5F-4253-8BBF-6013DFC0FFB6}"/>
              </a:ext>
            </a:extLst>
          </p:cNvPr>
          <p:cNvSpPr>
            <a:spLocks noChangeAspect="1"/>
          </p:cNvSpPr>
          <p:nvPr/>
        </p:nvSpPr>
        <p:spPr bwMode="auto">
          <a:xfrm>
            <a:off x="7906063" y="5288658"/>
            <a:ext cx="228600" cy="228600"/>
          </a:xfrm>
          <a:prstGeom prst="rect">
            <a:avLst/>
          </a:prstGeom>
          <a:solidFill>
            <a:srgbClr val="7E2F8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8BA5572B-AB7E-49AC-A08B-09F826B00412}"/>
              </a:ext>
            </a:extLst>
          </p:cNvPr>
          <p:cNvSpPr>
            <a:spLocks noChangeAspect="1"/>
          </p:cNvSpPr>
          <p:nvPr/>
        </p:nvSpPr>
        <p:spPr bwMode="auto">
          <a:xfrm>
            <a:off x="7906063" y="5557911"/>
            <a:ext cx="228600" cy="228600"/>
          </a:xfrm>
          <a:prstGeom prst="rect">
            <a:avLst/>
          </a:prstGeom>
          <a:solidFill>
            <a:srgbClr val="77AC3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33F8FABD-EA0E-4D00-9F71-F2C28E35F251}"/>
              </a:ext>
            </a:extLst>
          </p:cNvPr>
          <p:cNvSpPr txBox="1"/>
          <p:nvPr/>
        </p:nvSpPr>
        <p:spPr>
          <a:xfrm>
            <a:off x="6899321" y="5278848"/>
            <a:ext cx="622286" cy="246221"/>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 IMF 1</a:t>
            </a:r>
          </a:p>
        </p:txBody>
      </p:sp>
      <p:sp>
        <p:nvSpPr>
          <p:cNvPr id="14" name="TextBox 13">
            <a:extLst>
              <a:ext uri="{FF2B5EF4-FFF2-40B4-BE49-F238E27FC236}">
                <a16:creationId xmlns:a16="http://schemas.microsoft.com/office/drawing/2014/main" id="{AF000120-E83B-4A38-862D-2916313AB25D}"/>
              </a:ext>
            </a:extLst>
          </p:cNvPr>
          <p:cNvSpPr txBox="1"/>
          <p:nvPr/>
        </p:nvSpPr>
        <p:spPr>
          <a:xfrm>
            <a:off x="6899321" y="5548351"/>
            <a:ext cx="622286" cy="246221"/>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 IMF 2</a:t>
            </a:r>
          </a:p>
        </p:txBody>
      </p:sp>
      <p:sp>
        <p:nvSpPr>
          <p:cNvPr id="15" name="TextBox 14">
            <a:extLst>
              <a:ext uri="{FF2B5EF4-FFF2-40B4-BE49-F238E27FC236}">
                <a16:creationId xmlns:a16="http://schemas.microsoft.com/office/drawing/2014/main" id="{5EA58473-BF28-41EC-A401-9D77FD834440}"/>
              </a:ext>
            </a:extLst>
          </p:cNvPr>
          <p:cNvSpPr txBox="1"/>
          <p:nvPr/>
        </p:nvSpPr>
        <p:spPr>
          <a:xfrm>
            <a:off x="8126147" y="5010095"/>
            <a:ext cx="622286" cy="246221"/>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 IMF 3</a:t>
            </a:r>
          </a:p>
        </p:txBody>
      </p:sp>
      <p:sp>
        <p:nvSpPr>
          <p:cNvPr id="16" name="TextBox 15">
            <a:extLst>
              <a:ext uri="{FF2B5EF4-FFF2-40B4-BE49-F238E27FC236}">
                <a16:creationId xmlns:a16="http://schemas.microsoft.com/office/drawing/2014/main" id="{6285F092-E48A-4B07-8A60-DDACA6A96F03}"/>
              </a:ext>
            </a:extLst>
          </p:cNvPr>
          <p:cNvSpPr txBox="1"/>
          <p:nvPr/>
        </p:nvSpPr>
        <p:spPr>
          <a:xfrm>
            <a:off x="8126147" y="5279598"/>
            <a:ext cx="622286" cy="246221"/>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 IMF 4</a:t>
            </a:r>
          </a:p>
        </p:txBody>
      </p:sp>
      <p:sp>
        <p:nvSpPr>
          <p:cNvPr id="17" name="TextBox 16">
            <a:extLst>
              <a:ext uri="{FF2B5EF4-FFF2-40B4-BE49-F238E27FC236}">
                <a16:creationId xmlns:a16="http://schemas.microsoft.com/office/drawing/2014/main" id="{990511FB-B13F-49ED-A801-D14FFABB1FDD}"/>
              </a:ext>
            </a:extLst>
          </p:cNvPr>
          <p:cNvSpPr txBox="1"/>
          <p:nvPr/>
        </p:nvSpPr>
        <p:spPr>
          <a:xfrm>
            <a:off x="8126147" y="5549100"/>
            <a:ext cx="622286" cy="246221"/>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 IMF 5</a:t>
            </a:r>
          </a:p>
        </p:txBody>
      </p:sp>
      <p:sp>
        <p:nvSpPr>
          <p:cNvPr id="18" name="TextBox 17">
            <a:extLst>
              <a:ext uri="{FF2B5EF4-FFF2-40B4-BE49-F238E27FC236}">
                <a16:creationId xmlns:a16="http://schemas.microsoft.com/office/drawing/2014/main" id="{C383309D-E920-40FC-815F-F1BF7188268C}"/>
              </a:ext>
            </a:extLst>
          </p:cNvPr>
          <p:cNvSpPr txBox="1"/>
          <p:nvPr/>
        </p:nvSpPr>
        <p:spPr>
          <a:xfrm>
            <a:off x="3009032" y="4554103"/>
            <a:ext cx="293670" cy="307777"/>
          </a:xfrm>
          <a:prstGeom prst="rect">
            <a:avLst/>
          </a:prstGeom>
          <a:noFill/>
        </p:spPr>
        <p:txBody>
          <a:bodyPr wrap="none" rtlCol="0">
            <a:spAutoFit/>
          </a:bodyPr>
          <a:lstStyle/>
          <a:p>
            <a:pPr algn="ctr"/>
            <a:r>
              <a:rPr lang="en-US" sz="1400" i="1" dirty="0">
                <a:solidFill>
                  <a:schemeClr val="tx1"/>
                </a:solidFill>
                <a:latin typeface="Arial" panose="020B0604020202020204" pitchFamily="34" charset="0"/>
                <a:cs typeface="Arial" panose="020B0604020202020204" pitchFamily="34" charset="0"/>
              </a:rPr>
              <a:t>F</a:t>
            </a:r>
            <a:endParaRPr lang="en-US" sz="1100" i="1"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176CAEA-834C-4823-A092-B08406E4C9E1}"/>
              </a:ext>
            </a:extLst>
          </p:cNvPr>
          <p:cNvSpPr txBox="1"/>
          <p:nvPr/>
        </p:nvSpPr>
        <p:spPr>
          <a:xfrm>
            <a:off x="7424067" y="4554103"/>
            <a:ext cx="293670" cy="307777"/>
          </a:xfrm>
          <a:prstGeom prst="rect">
            <a:avLst/>
          </a:prstGeom>
          <a:noFill/>
        </p:spPr>
        <p:txBody>
          <a:bodyPr wrap="none" rtlCol="0">
            <a:spAutoFit/>
          </a:bodyPr>
          <a:lstStyle/>
          <a:p>
            <a:pPr algn="ctr"/>
            <a:r>
              <a:rPr lang="en-US" sz="1400" i="1" dirty="0">
                <a:solidFill>
                  <a:schemeClr val="tx1"/>
                </a:solidFill>
                <a:latin typeface="Arial" panose="020B0604020202020204" pitchFamily="34" charset="0"/>
                <a:cs typeface="Arial" panose="020B0604020202020204" pitchFamily="34" charset="0"/>
              </a:rPr>
              <a:t>F</a:t>
            </a:r>
            <a:endParaRPr lang="en-US" sz="1100" i="1"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F31C8E4-F2A5-45D1-ADF0-E3CD84AC133A}"/>
              </a:ext>
            </a:extLst>
          </p:cNvPr>
          <p:cNvSpPr txBox="1"/>
          <p:nvPr/>
        </p:nvSpPr>
        <p:spPr>
          <a:xfrm>
            <a:off x="239333" y="1716724"/>
            <a:ext cx="304892" cy="307777"/>
          </a:xfrm>
          <a:prstGeom prst="rect">
            <a:avLst/>
          </a:prstGeom>
          <a:noFill/>
        </p:spPr>
        <p:txBody>
          <a:bodyPr wrap="none" rtlCol="0">
            <a:spAutoFit/>
          </a:bodyPr>
          <a:lstStyle/>
          <a:p>
            <a:pPr algn="ctr"/>
            <a:r>
              <a:rPr lang="en-US" sz="1400" i="1" dirty="0">
                <a:solidFill>
                  <a:schemeClr val="tx1"/>
                </a:solidFill>
                <a:latin typeface="Arial" panose="020B0604020202020204" pitchFamily="34" charset="0"/>
                <a:cs typeface="Arial" panose="020B0604020202020204" pitchFamily="34" charset="0"/>
              </a:rPr>
              <a:t>P</a:t>
            </a:r>
            <a:endParaRPr lang="en-US" sz="1100" i="1"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C72C0C0-8D8E-4DD6-A750-434CE5DAC84A}"/>
              </a:ext>
            </a:extLst>
          </p:cNvPr>
          <p:cNvSpPr txBox="1"/>
          <p:nvPr/>
        </p:nvSpPr>
        <p:spPr>
          <a:xfrm>
            <a:off x="4602334" y="1716723"/>
            <a:ext cx="304892" cy="307777"/>
          </a:xfrm>
          <a:prstGeom prst="rect">
            <a:avLst/>
          </a:prstGeom>
          <a:noFill/>
        </p:spPr>
        <p:txBody>
          <a:bodyPr wrap="none" rtlCol="0">
            <a:spAutoFit/>
          </a:bodyPr>
          <a:lstStyle/>
          <a:p>
            <a:pPr algn="ctr"/>
            <a:r>
              <a:rPr lang="en-US" sz="1400" i="1" dirty="0">
                <a:solidFill>
                  <a:schemeClr val="tx1"/>
                </a:solidFill>
                <a:latin typeface="Arial" panose="020B0604020202020204" pitchFamily="34" charset="0"/>
                <a:cs typeface="Arial" panose="020B0604020202020204" pitchFamily="34" charset="0"/>
              </a:rPr>
              <a:t>P</a:t>
            </a:r>
            <a:endParaRPr lang="en-US" sz="1100" i="1" dirty="0">
              <a:solidFill>
                <a:schemeClr val="tx1"/>
              </a:solidFill>
              <a:latin typeface="Arial" panose="020B0604020202020204" pitchFamily="34" charset="0"/>
              <a:cs typeface="Arial" panose="020B0604020202020204" pitchFamily="34" charset="0"/>
            </a:endParaRPr>
          </a:p>
        </p:txBody>
      </p:sp>
      <p:sp>
        <p:nvSpPr>
          <p:cNvPr id="22" name="Text Box 33">
            <a:extLst>
              <a:ext uri="{FF2B5EF4-FFF2-40B4-BE49-F238E27FC236}">
                <a16:creationId xmlns:a16="http://schemas.microsoft.com/office/drawing/2014/main" id="{897488D3-174B-4B7D-9BBC-33EF12AFFD53}"/>
              </a:ext>
            </a:extLst>
          </p:cNvPr>
          <p:cNvSpPr txBox="1">
            <a:spLocks noChangeArrowheads="1"/>
          </p:cNvSpPr>
          <p:nvPr/>
        </p:nvSpPr>
        <p:spPr bwMode="auto">
          <a:xfrm>
            <a:off x="1166816" y="1180884"/>
            <a:ext cx="2560320" cy="338554"/>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a:latin typeface="+mn-lt"/>
              </a:rPr>
              <a:t>Unactuated Flow</a:t>
            </a:r>
            <a:endParaRPr kumimoji="0" lang="en-US" sz="1600" b="0" i="0" u="none" strike="noStrike" kern="0" cap="none" spc="0" normalizeH="0" baseline="0" noProof="0" dirty="0">
              <a:ln>
                <a:noFill/>
              </a:ln>
              <a:solidFill>
                <a:srgbClr val="0B00A0"/>
              </a:solidFill>
              <a:effectLst/>
              <a:uLnTx/>
              <a:uFillTx/>
              <a:latin typeface="+mn-lt"/>
            </a:endParaRPr>
          </a:p>
        </p:txBody>
      </p:sp>
      <p:sp>
        <p:nvSpPr>
          <p:cNvPr id="23" name="Text Box 33">
            <a:extLst>
              <a:ext uri="{FF2B5EF4-FFF2-40B4-BE49-F238E27FC236}">
                <a16:creationId xmlns:a16="http://schemas.microsoft.com/office/drawing/2014/main" id="{5A37AB02-0E37-4D0F-BE4C-3D09497AED82}"/>
              </a:ext>
            </a:extLst>
          </p:cNvPr>
          <p:cNvSpPr txBox="1">
            <a:spLocks noChangeArrowheads="1"/>
          </p:cNvSpPr>
          <p:nvPr/>
        </p:nvSpPr>
        <p:spPr bwMode="auto">
          <a:xfrm>
            <a:off x="5801998" y="1185789"/>
            <a:ext cx="2560320" cy="338554"/>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a:latin typeface="+mn-lt"/>
              </a:rPr>
              <a:t>Actuated Flow</a:t>
            </a:r>
            <a:endParaRPr kumimoji="0" lang="en-US" sz="1600" b="0" i="0" u="none" strike="noStrike" kern="0" cap="none" spc="0" normalizeH="0" baseline="0" noProof="0" dirty="0">
              <a:ln>
                <a:noFill/>
              </a:ln>
              <a:solidFill>
                <a:srgbClr val="0B00A0"/>
              </a:solidFill>
              <a:effectLst/>
              <a:uLnTx/>
              <a:uFillTx/>
              <a:latin typeface="+mn-lt"/>
            </a:endParaRPr>
          </a:p>
        </p:txBody>
      </p:sp>
      <p:sp>
        <p:nvSpPr>
          <p:cNvPr id="27" name="Content Placeholder 159">
            <a:extLst>
              <a:ext uri="{FF2B5EF4-FFF2-40B4-BE49-F238E27FC236}">
                <a16:creationId xmlns:a16="http://schemas.microsoft.com/office/drawing/2014/main" id="{8EB962F6-57FC-4615-97A7-AB0175A111C8}"/>
              </a:ext>
            </a:extLst>
          </p:cNvPr>
          <p:cNvSpPr txBox="1">
            <a:spLocks/>
          </p:cNvSpPr>
          <p:nvPr/>
        </p:nvSpPr>
        <p:spPr>
          <a:xfrm>
            <a:off x="1009337" y="5095385"/>
            <a:ext cx="4956565" cy="1027517"/>
          </a:xfrm>
          <a:prstGeom prst="rect">
            <a:avLst/>
          </a:prstGeom>
        </p:spPr>
        <p:txBody>
          <a:bodyPr>
            <a:normAutofit fontScale="85000" lnSpcReduction="10000"/>
          </a:bodyPr>
          <a:lstStyle>
            <a:lvl1pPr marL="342900" indent="-342900" algn="l" rtl="0" eaLnBrk="0" fontAlgn="base" hangingPunct="0">
              <a:spcBef>
                <a:spcPct val="20000"/>
              </a:spcBef>
              <a:spcAft>
                <a:spcPct val="0"/>
              </a:spcAft>
              <a:buClr>
                <a:srgbClr val="B00000"/>
              </a:buClr>
              <a:buSzPct val="80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00000"/>
              </a:buClr>
              <a:buSzPct val="100000"/>
              <a:buChar char="»"/>
              <a:defRPr sz="2400">
                <a:solidFill>
                  <a:srgbClr val="0B00C8"/>
                </a:solidFill>
                <a:latin typeface="+mn-lt"/>
              </a:defRPr>
            </a:lvl2pPr>
            <a:lvl3pPr marL="1143000" indent="-228600" algn="l" rtl="0" eaLnBrk="0" fontAlgn="base" hangingPunct="0">
              <a:spcBef>
                <a:spcPct val="20000"/>
              </a:spcBef>
              <a:spcAft>
                <a:spcPct val="0"/>
              </a:spcAft>
              <a:buClr>
                <a:srgbClr val="B00000"/>
              </a:buClr>
              <a:buFont typeface="Symbol" pitchFamily="18" charset="2"/>
              <a:buChar char="-"/>
              <a:defRPr sz="2000">
                <a:solidFill>
                  <a:srgbClr val="007E66"/>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fontAlgn="base">
              <a:spcBef>
                <a:spcPct val="20000"/>
              </a:spcBef>
              <a:spcAft>
                <a:spcPct val="0"/>
              </a:spcAft>
              <a:buSzPct val="100000"/>
              <a:buChar char="•"/>
              <a:defRPr sz="2000">
                <a:solidFill>
                  <a:schemeClr val="tx1"/>
                </a:solidFill>
                <a:latin typeface="Times New Roman" pitchFamily="18" charset="0"/>
              </a:defRPr>
            </a:lvl6pPr>
            <a:lvl7pPr marL="2971800" indent="-228600" algn="l" rtl="0" fontAlgn="base">
              <a:spcBef>
                <a:spcPct val="20000"/>
              </a:spcBef>
              <a:spcAft>
                <a:spcPct val="0"/>
              </a:spcAft>
              <a:buSzPct val="100000"/>
              <a:buChar char="•"/>
              <a:defRPr sz="2000">
                <a:solidFill>
                  <a:schemeClr val="tx1"/>
                </a:solidFill>
                <a:latin typeface="Times New Roman" pitchFamily="18" charset="0"/>
              </a:defRPr>
            </a:lvl7pPr>
            <a:lvl8pPr marL="3429000" indent="-228600" algn="l" rtl="0" fontAlgn="base">
              <a:spcBef>
                <a:spcPct val="20000"/>
              </a:spcBef>
              <a:spcAft>
                <a:spcPct val="0"/>
              </a:spcAft>
              <a:buSzPct val="100000"/>
              <a:buChar char="•"/>
              <a:defRPr sz="2000">
                <a:solidFill>
                  <a:schemeClr val="tx1"/>
                </a:solidFill>
                <a:latin typeface="Times New Roman" pitchFamily="18" charset="0"/>
              </a:defRPr>
            </a:lvl8pPr>
            <a:lvl9pPr marL="3886200" indent="-228600" algn="l" rtl="0" fontAlgn="base">
              <a:spcBef>
                <a:spcPct val="20000"/>
              </a:spcBef>
              <a:spcAft>
                <a:spcPct val="0"/>
              </a:spcAft>
              <a:buSzPct val="100000"/>
              <a:buChar char="•"/>
              <a:defRPr sz="2000">
                <a:solidFill>
                  <a:schemeClr val="tx1"/>
                </a:solidFill>
                <a:latin typeface="Times New Roman" pitchFamily="18" charset="0"/>
              </a:defRPr>
            </a:lvl9pPr>
          </a:lstStyle>
          <a:p>
            <a:r>
              <a:rPr lang="en-US" kern="0" dirty="0"/>
              <a:t>Increased power spectral density for corresponding IMFs</a:t>
            </a:r>
          </a:p>
        </p:txBody>
      </p:sp>
      <p:sp>
        <p:nvSpPr>
          <p:cNvPr id="28" name="Rectangle 27">
            <a:extLst>
              <a:ext uri="{FF2B5EF4-FFF2-40B4-BE49-F238E27FC236}">
                <a16:creationId xmlns:a16="http://schemas.microsoft.com/office/drawing/2014/main" id="{B0510BC0-B2DA-4E82-9CAE-98A87DA6260B}"/>
              </a:ext>
            </a:extLst>
          </p:cNvPr>
          <p:cNvSpPr>
            <a:spLocks noChangeAspect="1"/>
          </p:cNvSpPr>
          <p:nvPr/>
        </p:nvSpPr>
        <p:spPr bwMode="auto">
          <a:xfrm>
            <a:off x="6679237" y="5011683"/>
            <a:ext cx="228600" cy="2286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93C4FF13-C30F-42B4-8A95-3B54F25BB2CD}"/>
              </a:ext>
            </a:extLst>
          </p:cNvPr>
          <p:cNvSpPr txBox="1"/>
          <p:nvPr/>
        </p:nvSpPr>
        <p:spPr>
          <a:xfrm>
            <a:off x="6898945" y="5002861"/>
            <a:ext cx="947695" cy="246221"/>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 Raw Signal</a:t>
            </a:r>
          </a:p>
        </p:txBody>
      </p:sp>
      <p:pic>
        <p:nvPicPr>
          <p:cNvPr id="30" name="Picture 29">
            <a:extLst>
              <a:ext uri="{FF2B5EF4-FFF2-40B4-BE49-F238E27FC236}">
                <a16:creationId xmlns:a16="http://schemas.microsoft.com/office/drawing/2014/main" id="{80612BC1-7965-4C9F-9080-9FEFEBF363AF}"/>
              </a:ext>
            </a:extLst>
          </p:cNvPr>
          <p:cNvPicPr>
            <a:picLocks noChangeAspect="1"/>
          </p:cNvPicPr>
          <p:nvPr/>
        </p:nvPicPr>
        <p:blipFill>
          <a:blip r:embed="rId3"/>
          <a:stretch>
            <a:fillRect/>
          </a:stretch>
        </p:blipFill>
        <p:spPr>
          <a:xfrm>
            <a:off x="116958" y="1360226"/>
            <a:ext cx="4660037" cy="3496749"/>
          </a:xfrm>
          <a:prstGeom prst="rect">
            <a:avLst/>
          </a:prstGeom>
        </p:spPr>
      </p:pic>
      <p:pic>
        <p:nvPicPr>
          <p:cNvPr id="31" name="Picture 30">
            <a:extLst>
              <a:ext uri="{FF2B5EF4-FFF2-40B4-BE49-F238E27FC236}">
                <a16:creationId xmlns:a16="http://schemas.microsoft.com/office/drawing/2014/main" id="{DB7DBE15-B5E3-486B-AD2F-93171427D423}"/>
              </a:ext>
            </a:extLst>
          </p:cNvPr>
          <p:cNvPicPr>
            <a:picLocks noChangeAspect="1"/>
          </p:cNvPicPr>
          <p:nvPr/>
        </p:nvPicPr>
        <p:blipFill>
          <a:blip r:embed="rId4"/>
          <a:stretch>
            <a:fillRect/>
          </a:stretch>
        </p:blipFill>
        <p:spPr>
          <a:xfrm>
            <a:off x="4486282" y="1360225"/>
            <a:ext cx="4660037" cy="3496749"/>
          </a:xfrm>
          <a:prstGeom prst="rect">
            <a:avLst/>
          </a:prstGeom>
        </p:spPr>
      </p:pic>
      <p:sp>
        <p:nvSpPr>
          <p:cNvPr id="36" name="Freeform 212">
            <a:extLst>
              <a:ext uri="{FF2B5EF4-FFF2-40B4-BE49-F238E27FC236}">
                <a16:creationId xmlns:a16="http://schemas.microsoft.com/office/drawing/2014/main" id="{103B3E36-D440-44DC-A0BD-90C8F61B45B8}"/>
              </a:ext>
            </a:extLst>
          </p:cNvPr>
          <p:cNvSpPr>
            <a:spLocks/>
          </p:cNvSpPr>
          <p:nvPr/>
        </p:nvSpPr>
        <p:spPr bwMode="auto">
          <a:xfrm>
            <a:off x="721694" y="2718448"/>
            <a:ext cx="3513138" cy="1744662"/>
          </a:xfrm>
          <a:custGeom>
            <a:avLst/>
            <a:gdLst>
              <a:gd name="T0" fmla="*/ 714 w 2213"/>
              <a:gd name="T1" fmla="*/ 552 h 1099"/>
              <a:gd name="T2" fmla="*/ 968 w 2213"/>
              <a:gd name="T3" fmla="*/ 548 h 1099"/>
              <a:gd name="T4" fmla="*/ 1117 w 2213"/>
              <a:gd name="T5" fmla="*/ 507 h 1099"/>
              <a:gd name="T6" fmla="*/ 1222 w 2213"/>
              <a:gd name="T7" fmla="*/ 469 h 1099"/>
              <a:gd name="T8" fmla="*/ 1304 w 2213"/>
              <a:gd name="T9" fmla="*/ 595 h 1099"/>
              <a:gd name="T10" fmla="*/ 1371 w 2213"/>
              <a:gd name="T11" fmla="*/ 387 h 1099"/>
              <a:gd name="T12" fmla="*/ 1427 w 2213"/>
              <a:gd name="T13" fmla="*/ 460 h 1099"/>
              <a:gd name="T14" fmla="*/ 1476 w 2213"/>
              <a:gd name="T15" fmla="*/ 359 h 1099"/>
              <a:gd name="T16" fmla="*/ 1520 w 2213"/>
              <a:gd name="T17" fmla="*/ 313 h 1099"/>
              <a:gd name="T18" fmla="*/ 1558 w 2213"/>
              <a:gd name="T19" fmla="*/ 355 h 1099"/>
              <a:gd name="T20" fmla="*/ 1593 w 2213"/>
              <a:gd name="T21" fmla="*/ 354 h 1099"/>
              <a:gd name="T22" fmla="*/ 1625 w 2213"/>
              <a:gd name="T23" fmla="*/ 207 h 1099"/>
              <a:gd name="T24" fmla="*/ 1654 w 2213"/>
              <a:gd name="T25" fmla="*/ 305 h 1099"/>
              <a:gd name="T26" fmla="*/ 1682 w 2213"/>
              <a:gd name="T27" fmla="*/ 133 h 1099"/>
              <a:gd name="T28" fmla="*/ 1707 w 2213"/>
              <a:gd name="T29" fmla="*/ 309 h 1099"/>
              <a:gd name="T30" fmla="*/ 1731 w 2213"/>
              <a:gd name="T31" fmla="*/ 111 h 1099"/>
              <a:gd name="T32" fmla="*/ 1753 w 2213"/>
              <a:gd name="T33" fmla="*/ 192 h 1099"/>
              <a:gd name="T34" fmla="*/ 1774 w 2213"/>
              <a:gd name="T35" fmla="*/ 171 h 1099"/>
              <a:gd name="T36" fmla="*/ 1794 w 2213"/>
              <a:gd name="T37" fmla="*/ 123 h 1099"/>
              <a:gd name="T38" fmla="*/ 1812 w 2213"/>
              <a:gd name="T39" fmla="*/ 174 h 1099"/>
              <a:gd name="T40" fmla="*/ 1830 w 2213"/>
              <a:gd name="T41" fmla="*/ 122 h 1099"/>
              <a:gd name="T42" fmla="*/ 1847 w 2213"/>
              <a:gd name="T43" fmla="*/ 170 h 1099"/>
              <a:gd name="T44" fmla="*/ 1863 w 2213"/>
              <a:gd name="T45" fmla="*/ 101 h 1099"/>
              <a:gd name="T46" fmla="*/ 1879 w 2213"/>
              <a:gd name="T47" fmla="*/ 84 h 1099"/>
              <a:gd name="T48" fmla="*/ 1894 w 2213"/>
              <a:gd name="T49" fmla="*/ 150 h 1099"/>
              <a:gd name="T50" fmla="*/ 1908 w 2213"/>
              <a:gd name="T51" fmla="*/ 145 h 1099"/>
              <a:gd name="T52" fmla="*/ 1922 w 2213"/>
              <a:gd name="T53" fmla="*/ 252 h 1099"/>
              <a:gd name="T54" fmla="*/ 1936 w 2213"/>
              <a:gd name="T55" fmla="*/ 261 h 1099"/>
              <a:gd name="T56" fmla="*/ 1948 w 2213"/>
              <a:gd name="T57" fmla="*/ 227 h 1099"/>
              <a:gd name="T58" fmla="*/ 1961 w 2213"/>
              <a:gd name="T59" fmla="*/ 217 h 1099"/>
              <a:gd name="T60" fmla="*/ 1973 w 2213"/>
              <a:gd name="T61" fmla="*/ 344 h 1099"/>
              <a:gd name="T62" fmla="*/ 1985 w 2213"/>
              <a:gd name="T63" fmla="*/ 243 h 1099"/>
              <a:gd name="T64" fmla="*/ 1996 w 2213"/>
              <a:gd name="T65" fmla="*/ 330 h 1099"/>
              <a:gd name="T66" fmla="*/ 2007 w 2213"/>
              <a:gd name="T67" fmla="*/ 257 h 1099"/>
              <a:gd name="T68" fmla="*/ 2017 w 2213"/>
              <a:gd name="T69" fmla="*/ 345 h 1099"/>
              <a:gd name="T70" fmla="*/ 2028 w 2213"/>
              <a:gd name="T71" fmla="*/ 342 h 1099"/>
              <a:gd name="T72" fmla="*/ 2038 w 2213"/>
              <a:gd name="T73" fmla="*/ 375 h 1099"/>
              <a:gd name="T74" fmla="*/ 2048 w 2213"/>
              <a:gd name="T75" fmla="*/ 424 h 1099"/>
              <a:gd name="T76" fmla="*/ 2057 w 2213"/>
              <a:gd name="T77" fmla="*/ 439 h 1099"/>
              <a:gd name="T78" fmla="*/ 2067 w 2213"/>
              <a:gd name="T79" fmla="*/ 470 h 1099"/>
              <a:gd name="T80" fmla="*/ 2075 w 2213"/>
              <a:gd name="T81" fmla="*/ 490 h 1099"/>
              <a:gd name="T82" fmla="*/ 2084 w 2213"/>
              <a:gd name="T83" fmla="*/ 660 h 1099"/>
              <a:gd name="T84" fmla="*/ 2093 w 2213"/>
              <a:gd name="T85" fmla="*/ 558 h 1099"/>
              <a:gd name="T86" fmla="*/ 2101 w 2213"/>
              <a:gd name="T87" fmla="*/ 582 h 1099"/>
              <a:gd name="T88" fmla="*/ 2110 w 2213"/>
              <a:gd name="T89" fmla="*/ 536 h 1099"/>
              <a:gd name="T90" fmla="*/ 2118 w 2213"/>
              <a:gd name="T91" fmla="*/ 667 h 1099"/>
              <a:gd name="T92" fmla="*/ 2126 w 2213"/>
              <a:gd name="T93" fmla="*/ 747 h 1099"/>
              <a:gd name="T94" fmla="*/ 2133 w 2213"/>
              <a:gd name="T95" fmla="*/ 713 h 1099"/>
              <a:gd name="T96" fmla="*/ 2141 w 2213"/>
              <a:gd name="T97" fmla="*/ 789 h 1099"/>
              <a:gd name="T98" fmla="*/ 2148 w 2213"/>
              <a:gd name="T99" fmla="*/ 724 h 1099"/>
              <a:gd name="T100" fmla="*/ 2156 w 2213"/>
              <a:gd name="T101" fmla="*/ 735 h 1099"/>
              <a:gd name="T102" fmla="*/ 2163 w 2213"/>
              <a:gd name="T103" fmla="*/ 783 h 1099"/>
              <a:gd name="T104" fmla="*/ 2170 w 2213"/>
              <a:gd name="T105" fmla="*/ 878 h 1099"/>
              <a:gd name="T106" fmla="*/ 2177 w 2213"/>
              <a:gd name="T107" fmla="*/ 811 h 1099"/>
              <a:gd name="T108" fmla="*/ 2183 w 2213"/>
              <a:gd name="T109" fmla="*/ 956 h 1099"/>
              <a:gd name="T110" fmla="*/ 2190 w 2213"/>
              <a:gd name="T111" fmla="*/ 956 h 1099"/>
              <a:gd name="T112" fmla="*/ 2196 w 2213"/>
              <a:gd name="T113" fmla="*/ 839 h 1099"/>
              <a:gd name="T114" fmla="*/ 2203 w 2213"/>
              <a:gd name="T115" fmla="*/ 925 h 1099"/>
              <a:gd name="T116" fmla="*/ 2209 w 2213"/>
              <a:gd name="T117" fmla="*/ 102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3" h="1099">
                <a:moveTo>
                  <a:pt x="0" y="602"/>
                </a:moveTo>
                <a:lnTo>
                  <a:pt x="255" y="540"/>
                </a:lnTo>
                <a:lnTo>
                  <a:pt x="403" y="468"/>
                </a:lnTo>
                <a:lnTo>
                  <a:pt x="509" y="623"/>
                </a:lnTo>
                <a:lnTo>
                  <a:pt x="591" y="637"/>
                </a:lnTo>
                <a:lnTo>
                  <a:pt x="658" y="579"/>
                </a:lnTo>
                <a:lnTo>
                  <a:pt x="714" y="552"/>
                </a:lnTo>
                <a:lnTo>
                  <a:pt x="763" y="536"/>
                </a:lnTo>
                <a:lnTo>
                  <a:pt x="806" y="552"/>
                </a:lnTo>
                <a:lnTo>
                  <a:pt x="845" y="629"/>
                </a:lnTo>
                <a:lnTo>
                  <a:pt x="880" y="645"/>
                </a:lnTo>
                <a:lnTo>
                  <a:pt x="912" y="467"/>
                </a:lnTo>
                <a:lnTo>
                  <a:pt x="941" y="648"/>
                </a:lnTo>
                <a:lnTo>
                  <a:pt x="968" y="548"/>
                </a:lnTo>
                <a:lnTo>
                  <a:pt x="993" y="526"/>
                </a:lnTo>
                <a:lnTo>
                  <a:pt x="1017" y="525"/>
                </a:lnTo>
                <a:lnTo>
                  <a:pt x="1039" y="474"/>
                </a:lnTo>
                <a:lnTo>
                  <a:pt x="1060" y="533"/>
                </a:lnTo>
                <a:lnTo>
                  <a:pt x="1080" y="439"/>
                </a:lnTo>
                <a:lnTo>
                  <a:pt x="1099" y="534"/>
                </a:lnTo>
                <a:lnTo>
                  <a:pt x="1117" y="507"/>
                </a:lnTo>
                <a:lnTo>
                  <a:pt x="1134" y="505"/>
                </a:lnTo>
                <a:lnTo>
                  <a:pt x="1150" y="458"/>
                </a:lnTo>
                <a:lnTo>
                  <a:pt x="1166" y="462"/>
                </a:lnTo>
                <a:lnTo>
                  <a:pt x="1181" y="511"/>
                </a:lnTo>
                <a:lnTo>
                  <a:pt x="1195" y="377"/>
                </a:lnTo>
                <a:lnTo>
                  <a:pt x="1209" y="502"/>
                </a:lnTo>
                <a:lnTo>
                  <a:pt x="1222" y="469"/>
                </a:lnTo>
                <a:lnTo>
                  <a:pt x="1235" y="569"/>
                </a:lnTo>
                <a:lnTo>
                  <a:pt x="1248" y="457"/>
                </a:lnTo>
                <a:lnTo>
                  <a:pt x="1259" y="567"/>
                </a:lnTo>
                <a:lnTo>
                  <a:pt x="1271" y="427"/>
                </a:lnTo>
                <a:lnTo>
                  <a:pt x="1282" y="580"/>
                </a:lnTo>
                <a:lnTo>
                  <a:pt x="1293" y="521"/>
                </a:lnTo>
                <a:lnTo>
                  <a:pt x="1304" y="595"/>
                </a:lnTo>
                <a:lnTo>
                  <a:pt x="1314" y="456"/>
                </a:lnTo>
                <a:lnTo>
                  <a:pt x="1324" y="507"/>
                </a:lnTo>
                <a:lnTo>
                  <a:pt x="1334" y="414"/>
                </a:lnTo>
                <a:lnTo>
                  <a:pt x="1344" y="445"/>
                </a:lnTo>
                <a:lnTo>
                  <a:pt x="1353" y="437"/>
                </a:lnTo>
                <a:lnTo>
                  <a:pt x="1362" y="514"/>
                </a:lnTo>
                <a:lnTo>
                  <a:pt x="1371" y="387"/>
                </a:lnTo>
                <a:lnTo>
                  <a:pt x="1379" y="466"/>
                </a:lnTo>
                <a:lnTo>
                  <a:pt x="1388" y="428"/>
                </a:lnTo>
                <a:lnTo>
                  <a:pt x="1396" y="483"/>
                </a:lnTo>
                <a:lnTo>
                  <a:pt x="1404" y="472"/>
                </a:lnTo>
                <a:lnTo>
                  <a:pt x="1412" y="394"/>
                </a:lnTo>
                <a:lnTo>
                  <a:pt x="1420" y="358"/>
                </a:lnTo>
                <a:lnTo>
                  <a:pt x="1427" y="460"/>
                </a:lnTo>
                <a:lnTo>
                  <a:pt x="1435" y="451"/>
                </a:lnTo>
                <a:lnTo>
                  <a:pt x="1442" y="335"/>
                </a:lnTo>
                <a:lnTo>
                  <a:pt x="1449" y="412"/>
                </a:lnTo>
                <a:lnTo>
                  <a:pt x="1456" y="424"/>
                </a:lnTo>
                <a:lnTo>
                  <a:pt x="1463" y="415"/>
                </a:lnTo>
                <a:lnTo>
                  <a:pt x="1470" y="400"/>
                </a:lnTo>
                <a:lnTo>
                  <a:pt x="1476" y="359"/>
                </a:lnTo>
                <a:lnTo>
                  <a:pt x="1483" y="371"/>
                </a:lnTo>
                <a:lnTo>
                  <a:pt x="1489" y="432"/>
                </a:lnTo>
                <a:lnTo>
                  <a:pt x="1496" y="315"/>
                </a:lnTo>
                <a:lnTo>
                  <a:pt x="1502" y="423"/>
                </a:lnTo>
                <a:lnTo>
                  <a:pt x="1508" y="365"/>
                </a:lnTo>
                <a:lnTo>
                  <a:pt x="1514" y="285"/>
                </a:lnTo>
                <a:lnTo>
                  <a:pt x="1520" y="313"/>
                </a:lnTo>
                <a:lnTo>
                  <a:pt x="1525" y="375"/>
                </a:lnTo>
                <a:lnTo>
                  <a:pt x="1531" y="302"/>
                </a:lnTo>
                <a:lnTo>
                  <a:pt x="1537" y="416"/>
                </a:lnTo>
                <a:lnTo>
                  <a:pt x="1542" y="377"/>
                </a:lnTo>
                <a:lnTo>
                  <a:pt x="1547" y="471"/>
                </a:lnTo>
                <a:lnTo>
                  <a:pt x="1553" y="417"/>
                </a:lnTo>
                <a:lnTo>
                  <a:pt x="1558" y="355"/>
                </a:lnTo>
                <a:lnTo>
                  <a:pt x="1563" y="268"/>
                </a:lnTo>
                <a:lnTo>
                  <a:pt x="1568" y="301"/>
                </a:lnTo>
                <a:lnTo>
                  <a:pt x="1573" y="331"/>
                </a:lnTo>
                <a:lnTo>
                  <a:pt x="1579" y="329"/>
                </a:lnTo>
                <a:lnTo>
                  <a:pt x="1584" y="277"/>
                </a:lnTo>
                <a:lnTo>
                  <a:pt x="1588" y="326"/>
                </a:lnTo>
                <a:lnTo>
                  <a:pt x="1593" y="354"/>
                </a:lnTo>
                <a:lnTo>
                  <a:pt x="1598" y="320"/>
                </a:lnTo>
                <a:lnTo>
                  <a:pt x="1603" y="292"/>
                </a:lnTo>
                <a:lnTo>
                  <a:pt x="1607" y="297"/>
                </a:lnTo>
                <a:lnTo>
                  <a:pt x="1612" y="197"/>
                </a:lnTo>
                <a:lnTo>
                  <a:pt x="1616" y="310"/>
                </a:lnTo>
                <a:lnTo>
                  <a:pt x="1621" y="307"/>
                </a:lnTo>
                <a:lnTo>
                  <a:pt x="1625" y="207"/>
                </a:lnTo>
                <a:lnTo>
                  <a:pt x="1630" y="375"/>
                </a:lnTo>
                <a:lnTo>
                  <a:pt x="1634" y="275"/>
                </a:lnTo>
                <a:lnTo>
                  <a:pt x="1638" y="327"/>
                </a:lnTo>
                <a:lnTo>
                  <a:pt x="1642" y="240"/>
                </a:lnTo>
                <a:lnTo>
                  <a:pt x="1646" y="320"/>
                </a:lnTo>
                <a:lnTo>
                  <a:pt x="1650" y="273"/>
                </a:lnTo>
                <a:lnTo>
                  <a:pt x="1654" y="305"/>
                </a:lnTo>
                <a:lnTo>
                  <a:pt x="1658" y="406"/>
                </a:lnTo>
                <a:lnTo>
                  <a:pt x="1662" y="205"/>
                </a:lnTo>
                <a:lnTo>
                  <a:pt x="1666" y="265"/>
                </a:lnTo>
                <a:lnTo>
                  <a:pt x="1670" y="247"/>
                </a:lnTo>
                <a:lnTo>
                  <a:pt x="1674" y="306"/>
                </a:lnTo>
                <a:lnTo>
                  <a:pt x="1678" y="154"/>
                </a:lnTo>
                <a:lnTo>
                  <a:pt x="1682" y="133"/>
                </a:lnTo>
                <a:lnTo>
                  <a:pt x="1685" y="167"/>
                </a:lnTo>
                <a:lnTo>
                  <a:pt x="1689" y="138"/>
                </a:lnTo>
                <a:lnTo>
                  <a:pt x="1693" y="139"/>
                </a:lnTo>
                <a:lnTo>
                  <a:pt x="1696" y="179"/>
                </a:lnTo>
                <a:lnTo>
                  <a:pt x="1700" y="254"/>
                </a:lnTo>
                <a:lnTo>
                  <a:pt x="1703" y="183"/>
                </a:lnTo>
                <a:lnTo>
                  <a:pt x="1707" y="309"/>
                </a:lnTo>
                <a:lnTo>
                  <a:pt x="1710" y="173"/>
                </a:lnTo>
                <a:lnTo>
                  <a:pt x="1714" y="164"/>
                </a:lnTo>
                <a:lnTo>
                  <a:pt x="1717" y="155"/>
                </a:lnTo>
                <a:lnTo>
                  <a:pt x="1720" y="231"/>
                </a:lnTo>
                <a:lnTo>
                  <a:pt x="1724" y="131"/>
                </a:lnTo>
                <a:lnTo>
                  <a:pt x="1727" y="162"/>
                </a:lnTo>
                <a:lnTo>
                  <a:pt x="1731" y="111"/>
                </a:lnTo>
                <a:lnTo>
                  <a:pt x="1734" y="185"/>
                </a:lnTo>
                <a:lnTo>
                  <a:pt x="1737" y="176"/>
                </a:lnTo>
                <a:lnTo>
                  <a:pt x="1740" y="189"/>
                </a:lnTo>
                <a:lnTo>
                  <a:pt x="1743" y="145"/>
                </a:lnTo>
                <a:lnTo>
                  <a:pt x="1747" y="144"/>
                </a:lnTo>
                <a:lnTo>
                  <a:pt x="1750" y="112"/>
                </a:lnTo>
                <a:lnTo>
                  <a:pt x="1753" y="192"/>
                </a:lnTo>
                <a:lnTo>
                  <a:pt x="1756" y="187"/>
                </a:lnTo>
                <a:lnTo>
                  <a:pt x="1759" y="184"/>
                </a:lnTo>
                <a:lnTo>
                  <a:pt x="1762" y="147"/>
                </a:lnTo>
                <a:lnTo>
                  <a:pt x="1765" y="145"/>
                </a:lnTo>
                <a:lnTo>
                  <a:pt x="1768" y="184"/>
                </a:lnTo>
                <a:lnTo>
                  <a:pt x="1771" y="141"/>
                </a:lnTo>
                <a:lnTo>
                  <a:pt x="1774" y="171"/>
                </a:lnTo>
                <a:lnTo>
                  <a:pt x="1777" y="138"/>
                </a:lnTo>
                <a:lnTo>
                  <a:pt x="1779" y="166"/>
                </a:lnTo>
                <a:lnTo>
                  <a:pt x="1782" y="77"/>
                </a:lnTo>
                <a:lnTo>
                  <a:pt x="1785" y="202"/>
                </a:lnTo>
                <a:lnTo>
                  <a:pt x="1788" y="144"/>
                </a:lnTo>
                <a:lnTo>
                  <a:pt x="1791" y="197"/>
                </a:lnTo>
                <a:lnTo>
                  <a:pt x="1794" y="123"/>
                </a:lnTo>
                <a:lnTo>
                  <a:pt x="1796" y="172"/>
                </a:lnTo>
                <a:lnTo>
                  <a:pt x="1799" y="239"/>
                </a:lnTo>
                <a:lnTo>
                  <a:pt x="1802" y="210"/>
                </a:lnTo>
                <a:lnTo>
                  <a:pt x="1804" y="202"/>
                </a:lnTo>
                <a:lnTo>
                  <a:pt x="1807" y="44"/>
                </a:lnTo>
                <a:lnTo>
                  <a:pt x="1810" y="154"/>
                </a:lnTo>
                <a:lnTo>
                  <a:pt x="1812" y="174"/>
                </a:lnTo>
                <a:lnTo>
                  <a:pt x="1815" y="160"/>
                </a:lnTo>
                <a:lnTo>
                  <a:pt x="1818" y="48"/>
                </a:lnTo>
                <a:lnTo>
                  <a:pt x="1820" y="119"/>
                </a:lnTo>
                <a:lnTo>
                  <a:pt x="1823" y="70"/>
                </a:lnTo>
                <a:lnTo>
                  <a:pt x="1825" y="124"/>
                </a:lnTo>
                <a:lnTo>
                  <a:pt x="1828" y="98"/>
                </a:lnTo>
                <a:lnTo>
                  <a:pt x="1830" y="122"/>
                </a:lnTo>
                <a:lnTo>
                  <a:pt x="1833" y="75"/>
                </a:lnTo>
                <a:lnTo>
                  <a:pt x="1835" y="193"/>
                </a:lnTo>
                <a:lnTo>
                  <a:pt x="1838" y="118"/>
                </a:lnTo>
                <a:lnTo>
                  <a:pt x="1840" y="71"/>
                </a:lnTo>
                <a:lnTo>
                  <a:pt x="1842" y="57"/>
                </a:lnTo>
                <a:lnTo>
                  <a:pt x="1845" y="0"/>
                </a:lnTo>
                <a:lnTo>
                  <a:pt x="1847" y="170"/>
                </a:lnTo>
                <a:lnTo>
                  <a:pt x="1850" y="141"/>
                </a:lnTo>
                <a:lnTo>
                  <a:pt x="1852" y="80"/>
                </a:lnTo>
                <a:lnTo>
                  <a:pt x="1854" y="130"/>
                </a:lnTo>
                <a:lnTo>
                  <a:pt x="1857" y="84"/>
                </a:lnTo>
                <a:lnTo>
                  <a:pt x="1859" y="99"/>
                </a:lnTo>
                <a:lnTo>
                  <a:pt x="1861" y="126"/>
                </a:lnTo>
                <a:lnTo>
                  <a:pt x="1863" y="101"/>
                </a:lnTo>
                <a:lnTo>
                  <a:pt x="1866" y="78"/>
                </a:lnTo>
                <a:lnTo>
                  <a:pt x="1868" y="69"/>
                </a:lnTo>
                <a:lnTo>
                  <a:pt x="1870" y="86"/>
                </a:lnTo>
                <a:lnTo>
                  <a:pt x="1873" y="106"/>
                </a:lnTo>
                <a:lnTo>
                  <a:pt x="1875" y="143"/>
                </a:lnTo>
                <a:lnTo>
                  <a:pt x="1877" y="184"/>
                </a:lnTo>
                <a:lnTo>
                  <a:pt x="1879" y="84"/>
                </a:lnTo>
                <a:lnTo>
                  <a:pt x="1881" y="165"/>
                </a:lnTo>
                <a:lnTo>
                  <a:pt x="1884" y="247"/>
                </a:lnTo>
                <a:lnTo>
                  <a:pt x="1886" y="69"/>
                </a:lnTo>
                <a:lnTo>
                  <a:pt x="1888" y="100"/>
                </a:lnTo>
                <a:lnTo>
                  <a:pt x="1890" y="97"/>
                </a:lnTo>
                <a:lnTo>
                  <a:pt x="1892" y="180"/>
                </a:lnTo>
                <a:lnTo>
                  <a:pt x="1894" y="150"/>
                </a:lnTo>
                <a:lnTo>
                  <a:pt x="1896" y="95"/>
                </a:lnTo>
                <a:lnTo>
                  <a:pt x="1898" y="160"/>
                </a:lnTo>
                <a:lnTo>
                  <a:pt x="1900" y="91"/>
                </a:lnTo>
                <a:lnTo>
                  <a:pt x="1903" y="240"/>
                </a:lnTo>
                <a:lnTo>
                  <a:pt x="1905" y="143"/>
                </a:lnTo>
                <a:lnTo>
                  <a:pt x="1906" y="140"/>
                </a:lnTo>
                <a:lnTo>
                  <a:pt x="1908" y="145"/>
                </a:lnTo>
                <a:lnTo>
                  <a:pt x="1910" y="135"/>
                </a:lnTo>
                <a:lnTo>
                  <a:pt x="1912" y="216"/>
                </a:lnTo>
                <a:lnTo>
                  <a:pt x="1915" y="179"/>
                </a:lnTo>
                <a:lnTo>
                  <a:pt x="1917" y="170"/>
                </a:lnTo>
                <a:lnTo>
                  <a:pt x="1919" y="166"/>
                </a:lnTo>
                <a:lnTo>
                  <a:pt x="1920" y="147"/>
                </a:lnTo>
                <a:lnTo>
                  <a:pt x="1922" y="252"/>
                </a:lnTo>
                <a:lnTo>
                  <a:pt x="1924" y="378"/>
                </a:lnTo>
                <a:lnTo>
                  <a:pt x="1926" y="197"/>
                </a:lnTo>
                <a:lnTo>
                  <a:pt x="1928" y="141"/>
                </a:lnTo>
                <a:lnTo>
                  <a:pt x="1930" y="175"/>
                </a:lnTo>
                <a:lnTo>
                  <a:pt x="1932" y="246"/>
                </a:lnTo>
                <a:lnTo>
                  <a:pt x="1934" y="234"/>
                </a:lnTo>
                <a:lnTo>
                  <a:pt x="1936" y="261"/>
                </a:lnTo>
                <a:lnTo>
                  <a:pt x="1938" y="192"/>
                </a:lnTo>
                <a:lnTo>
                  <a:pt x="1939" y="185"/>
                </a:lnTo>
                <a:lnTo>
                  <a:pt x="1941" y="292"/>
                </a:lnTo>
                <a:lnTo>
                  <a:pt x="1943" y="128"/>
                </a:lnTo>
                <a:lnTo>
                  <a:pt x="1945" y="182"/>
                </a:lnTo>
                <a:lnTo>
                  <a:pt x="1947" y="142"/>
                </a:lnTo>
                <a:lnTo>
                  <a:pt x="1948" y="227"/>
                </a:lnTo>
                <a:lnTo>
                  <a:pt x="1950" y="291"/>
                </a:lnTo>
                <a:lnTo>
                  <a:pt x="1952" y="185"/>
                </a:lnTo>
                <a:lnTo>
                  <a:pt x="1954" y="363"/>
                </a:lnTo>
                <a:lnTo>
                  <a:pt x="1956" y="280"/>
                </a:lnTo>
                <a:lnTo>
                  <a:pt x="1957" y="216"/>
                </a:lnTo>
                <a:lnTo>
                  <a:pt x="1959" y="148"/>
                </a:lnTo>
                <a:lnTo>
                  <a:pt x="1961" y="217"/>
                </a:lnTo>
                <a:lnTo>
                  <a:pt x="1963" y="165"/>
                </a:lnTo>
                <a:lnTo>
                  <a:pt x="1965" y="271"/>
                </a:lnTo>
                <a:lnTo>
                  <a:pt x="1966" y="168"/>
                </a:lnTo>
                <a:lnTo>
                  <a:pt x="1968" y="191"/>
                </a:lnTo>
                <a:lnTo>
                  <a:pt x="1969" y="227"/>
                </a:lnTo>
                <a:lnTo>
                  <a:pt x="1971" y="214"/>
                </a:lnTo>
                <a:lnTo>
                  <a:pt x="1973" y="344"/>
                </a:lnTo>
                <a:lnTo>
                  <a:pt x="1975" y="207"/>
                </a:lnTo>
                <a:lnTo>
                  <a:pt x="1976" y="397"/>
                </a:lnTo>
                <a:lnTo>
                  <a:pt x="1978" y="236"/>
                </a:lnTo>
                <a:lnTo>
                  <a:pt x="1980" y="191"/>
                </a:lnTo>
                <a:lnTo>
                  <a:pt x="1981" y="170"/>
                </a:lnTo>
                <a:lnTo>
                  <a:pt x="1983" y="344"/>
                </a:lnTo>
                <a:lnTo>
                  <a:pt x="1985" y="243"/>
                </a:lnTo>
                <a:lnTo>
                  <a:pt x="1986" y="243"/>
                </a:lnTo>
                <a:lnTo>
                  <a:pt x="1988" y="268"/>
                </a:lnTo>
                <a:lnTo>
                  <a:pt x="1989" y="357"/>
                </a:lnTo>
                <a:lnTo>
                  <a:pt x="1991" y="281"/>
                </a:lnTo>
                <a:lnTo>
                  <a:pt x="1993" y="300"/>
                </a:lnTo>
                <a:lnTo>
                  <a:pt x="1994" y="274"/>
                </a:lnTo>
                <a:lnTo>
                  <a:pt x="1996" y="330"/>
                </a:lnTo>
                <a:lnTo>
                  <a:pt x="1997" y="365"/>
                </a:lnTo>
                <a:lnTo>
                  <a:pt x="1999" y="221"/>
                </a:lnTo>
                <a:lnTo>
                  <a:pt x="2001" y="374"/>
                </a:lnTo>
                <a:lnTo>
                  <a:pt x="2002" y="298"/>
                </a:lnTo>
                <a:lnTo>
                  <a:pt x="2004" y="436"/>
                </a:lnTo>
                <a:lnTo>
                  <a:pt x="2005" y="254"/>
                </a:lnTo>
                <a:lnTo>
                  <a:pt x="2007" y="257"/>
                </a:lnTo>
                <a:lnTo>
                  <a:pt x="2009" y="229"/>
                </a:lnTo>
                <a:lnTo>
                  <a:pt x="2010" y="311"/>
                </a:lnTo>
                <a:lnTo>
                  <a:pt x="2011" y="290"/>
                </a:lnTo>
                <a:lnTo>
                  <a:pt x="2013" y="281"/>
                </a:lnTo>
                <a:lnTo>
                  <a:pt x="2014" y="346"/>
                </a:lnTo>
                <a:lnTo>
                  <a:pt x="2016" y="316"/>
                </a:lnTo>
                <a:lnTo>
                  <a:pt x="2017" y="345"/>
                </a:lnTo>
                <a:lnTo>
                  <a:pt x="2019" y="382"/>
                </a:lnTo>
                <a:lnTo>
                  <a:pt x="2020" y="476"/>
                </a:lnTo>
                <a:lnTo>
                  <a:pt x="2022" y="405"/>
                </a:lnTo>
                <a:lnTo>
                  <a:pt x="2023" y="470"/>
                </a:lnTo>
                <a:lnTo>
                  <a:pt x="2025" y="297"/>
                </a:lnTo>
                <a:lnTo>
                  <a:pt x="2026" y="331"/>
                </a:lnTo>
                <a:lnTo>
                  <a:pt x="2028" y="342"/>
                </a:lnTo>
                <a:lnTo>
                  <a:pt x="2029" y="478"/>
                </a:lnTo>
                <a:lnTo>
                  <a:pt x="2031" y="369"/>
                </a:lnTo>
                <a:lnTo>
                  <a:pt x="2032" y="314"/>
                </a:lnTo>
                <a:lnTo>
                  <a:pt x="2033" y="384"/>
                </a:lnTo>
                <a:lnTo>
                  <a:pt x="2035" y="345"/>
                </a:lnTo>
                <a:lnTo>
                  <a:pt x="2036" y="501"/>
                </a:lnTo>
                <a:lnTo>
                  <a:pt x="2038" y="375"/>
                </a:lnTo>
                <a:lnTo>
                  <a:pt x="2039" y="496"/>
                </a:lnTo>
                <a:lnTo>
                  <a:pt x="2041" y="421"/>
                </a:lnTo>
                <a:lnTo>
                  <a:pt x="2042" y="357"/>
                </a:lnTo>
                <a:lnTo>
                  <a:pt x="2044" y="542"/>
                </a:lnTo>
                <a:lnTo>
                  <a:pt x="2045" y="438"/>
                </a:lnTo>
                <a:lnTo>
                  <a:pt x="2046" y="508"/>
                </a:lnTo>
                <a:lnTo>
                  <a:pt x="2048" y="424"/>
                </a:lnTo>
                <a:lnTo>
                  <a:pt x="2049" y="495"/>
                </a:lnTo>
                <a:lnTo>
                  <a:pt x="2051" y="351"/>
                </a:lnTo>
                <a:lnTo>
                  <a:pt x="2052" y="426"/>
                </a:lnTo>
                <a:lnTo>
                  <a:pt x="2053" y="420"/>
                </a:lnTo>
                <a:lnTo>
                  <a:pt x="2054" y="460"/>
                </a:lnTo>
                <a:lnTo>
                  <a:pt x="2056" y="550"/>
                </a:lnTo>
                <a:lnTo>
                  <a:pt x="2057" y="439"/>
                </a:lnTo>
                <a:lnTo>
                  <a:pt x="2058" y="523"/>
                </a:lnTo>
                <a:lnTo>
                  <a:pt x="2060" y="428"/>
                </a:lnTo>
                <a:lnTo>
                  <a:pt x="2061" y="448"/>
                </a:lnTo>
                <a:lnTo>
                  <a:pt x="2063" y="477"/>
                </a:lnTo>
                <a:lnTo>
                  <a:pt x="2064" y="517"/>
                </a:lnTo>
                <a:lnTo>
                  <a:pt x="2065" y="519"/>
                </a:lnTo>
                <a:lnTo>
                  <a:pt x="2067" y="470"/>
                </a:lnTo>
                <a:lnTo>
                  <a:pt x="2068" y="518"/>
                </a:lnTo>
                <a:lnTo>
                  <a:pt x="2069" y="397"/>
                </a:lnTo>
                <a:lnTo>
                  <a:pt x="2071" y="486"/>
                </a:lnTo>
                <a:lnTo>
                  <a:pt x="2072" y="527"/>
                </a:lnTo>
                <a:lnTo>
                  <a:pt x="2073" y="564"/>
                </a:lnTo>
                <a:lnTo>
                  <a:pt x="2074" y="568"/>
                </a:lnTo>
                <a:lnTo>
                  <a:pt x="2075" y="490"/>
                </a:lnTo>
                <a:lnTo>
                  <a:pt x="2077" y="535"/>
                </a:lnTo>
                <a:lnTo>
                  <a:pt x="2078" y="536"/>
                </a:lnTo>
                <a:lnTo>
                  <a:pt x="2079" y="612"/>
                </a:lnTo>
                <a:lnTo>
                  <a:pt x="2081" y="577"/>
                </a:lnTo>
                <a:lnTo>
                  <a:pt x="2082" y="488"/>
                </a:lnTo>
                <a:lnTo>
                  <a:pt x="2083" y="547"/>
                </a:lnTo>
                <a:lnTo>
                  <a:pt x="2084" y="660"/>
                </a:lnTo>
                <a:lnTo>
                  <a:pt x="2086" y="604"/>
                </a:lnTo>
                <a:lnTo>
                  <a:pt x="2087" y="494"/>
                </a:lnTo>
                <a:lnTo>
                  <a:pt x="2088" y="538"/>
                </a:lnTo>
                <a:lnTo>
                  <a:pt x="2089" y="492"/>
                </a:lnTo>
                <a:lnTo>
                  <a:pt x="2091" y="528"/>
                </a:lnTo>
                <a:lnTo>
                  <a:pt x="2092" y="698"/>
                </a:lnTo>
                <a:lnTo>
                  <a:pt x="2093" y="558"/>
                </a:lnTo>
                <a:lnTo>
                  <a:pt x="2094" y="607"/>
                </a:lnTo>
                <a:lnTo>
                  <a:pt x="2095" y="564"/>
                </a:lnTo>
                <a:lnTo>
                  <a:pt x="2096" y="647"/>
                </a:lnTo>
                <a:lnTo>
                  <a:pt x="2098" y="590"/>
                </a:lnTo>
                <a:lnTo>
                  <a:pt x="2099" y="626"/>
                </a:lnTo>
                <a:lnTo>
                  <a:pt x="2100" y="579"/>
                </a:lnTo>
                <a:lnTo>
                  <a:pt x="2101" y="582"/>
                </a:lnTo>
                <a:lnTo>
                  <a:pt x="2103" y="488"/>
                </a:lnTo>
                <a:lnTo>
                  <a:pt x="2104" y="618"/>
                </a:lnTo>
                <a:lnTo>
                  <a:pt x="2105" y="628"/>
                </a:lnTo>
                <a:lnTo>
                  <a:pt x="2106" y="590"/>
                </a:lnTo>
                <a:lnTo>
                  <a:pt x="2107" y="664"/>
                </a:lnTo>
                <a:lnTo>
                  <a:pt x="2109" y="639"/>
                </a:lnTo>
                <a:lnTo>
                  <a:pt x="2110" y="536"/>
                </a:lnTo>
                <a:lnTo>
                  <a:pt x="2111" y="551"/>
                </a:lnTo>
                <a:lnTo>
                  <a:pt x="2112" y="757"/>
                </a:lnTo>
                <a:lnTo>
                  <a:pt x="2113" y="791"/>
                </a:lnTo>
                <a:lnTo>
                  <a:pt x="2114" y="649"/>
                </a:lnTo>
                <a:lnTo>
                  <a:pt x="2116" y="807"/>
                </a:lnTo>
                <a:lnTo>
                  <a:pt x="2116" y="697"/>
                </a:lnTo>
                <a:lnTo>
                  <a:pt x="2118" y="667"/>
                </a:lnTo>
                <a:lnTo>
                  <a:pt x="2119" y="610"/>
                </a:lnTo>
                <a:lnTo>
                  <a:pt x="2120" y="590"/>
                </a:lnTo>
                <a:lnTo>
                  <a:pt x="2121" y="585"/>
                </a:lnTo>
                <a:lnTo>
                  <a:pt x="2122" y="691"/>
                </a:lnTo>
                <a:lnTo>
                  <a:pt x="2123" y="707"/>
                </a:lnTo>
                <a:lnTo>
                  <a:pt x="2124" y="613"/>
                </a:lnTo>
                <a:lnTo>
                  <a:pt x="2126" y="747"/>
                </a:lnTo>
                <a:lnTo>
                  <a:pt x="2127" y="643"/>
                </a:lnTo>
                <a:lnTo>
                  <a:pt x="2128" y="681"/>
                </a:lnTo>
                <a:lnTo>
                  <a:pt x="2129" y="681"/>
                </a:lnTo>
                <a:lnTo>
                  <a:pt x="2130" y="836"/>
                </a:lnTo>
                <a:lnTo>
                  <a:pt x="2131" y="671"/>
                </a:lnTo>
                <a:lnTo>
                  <a:pt x="2132" y="677"/>
                </a:lnTo>
                <a:lnTo>
                  <a:pt x="2133" y="713"/>
                </a:lnTo>
                <a:lnTo>
                  <a:pt x="2135" y="648"/>
                </a:lnTo>
                <a:lnTo>
                  <a:pt x="2136" y="632"/>
                </a:lnTo>
                <a:lnTo>
                  <a:pt x="2137" y="786"/>
                </a:lnTo>
                <a:lnTo>
                  <a:pt x="2138" y="730"/>
                </a:lnTo>
                <a:lnTo>
                  <a:pt x="2139" y="721"/>
                </a:lnTo>
                <a:lnTo>
                  <a:pt x="2140" y="715"/>
                </a:lnTo>
                <a:lnTo>
                  <a:pt x="2141" y="789"/>
                </a:lnTo>
                <a:lnTo>
                  <a:pt x="2142" y="859"/>
                </a:lnTo>
                <a:lnTo>
                  <a:pt x="2143" y="736"/>
                </a:lnTo>
                <a:lnTo>
                  <a:pt x="2144" y="677"/>
                </a:lnTo>
                <a:lnTo>
                  <a:pt x="2145" y="875"/>
                </a:lnTo>
                <a:lnTo>
                  <a:pt x="2146" y="736"/>
                </a:lnTo>
                <a:lnTo>
                  <a:pt x="2147" y="795"/>
                </a:lnTo>
                <a:lnTo>
                  <a:pt x="2148" y="724"/>
                </a:lnTo>
                <a:lnTo>
                  <a:pt x="2149" y="814"/>
                </a:lnTo>
                <a:lnTo>
                  <a:pt x="2150" y="684"/>
                </a:lnTo>
                <a:lnTo>
                  <a:pt x="2151" y="817"/>
                </a:lnTo>
                <a:lnTo>
                  <a:pt x="2153" y="731"/>
                </a:lnTo>
                <a:lnTo>
                  <a:pt x="2154" y="796"/>
                </a:lnTo>
                <a:lnTo>
                  <a:pt x="2155" y="734"/>
                </a:lnTo>
                <a:lnTo>
                  <a:pt x="2156" y="735"/>
                </a:lnTo>
                <a:lnTo>
                  <a:pt x="2157" y="788"/>
                </a:lnTo>
                <a:lnTo>
                  <a:pt x="2158" y="824"/>
                </a:lnTo>
                <a:lnTo>
                  <a:pt x="2158" y="803"/>
                </a:lnTo>
                <a:lnTo>
                  <a:pt x="2160" y="829"/>
                </a:lnTo>
                <a:lnTo>
                  <a:pt x="2161" y="742"/>
                </a:lnTo>
                <a:lnTo>
                  <a:pt x="2162" y="711"/>
                </a:lnTo>
                <a:lnTo>
                  <a:pt x="2163" y="783"/>
                </a:lnTo>
                <a:lnTo>
                  <a:pt x="2164" y="738"/>
                </a:lnTo>
                <a:lnTo>
                  <a:pt x="2165" y="734"/>
                </a:lnTo>
                <a:lnTo>
                  <a:pt x="2166" y="882"/>
                </a:lnTo>
                <a:lnTo>
                  <a:pt x="2167" y="813"/>
                </a:lnTo>
                <a:lnTo>
                  <a:pt x="2168" y="783"/>
                </a:lnTo>
                <a:lnTo>
                  <a:pt x="2169" y="870"/>
                </a:lnTo>
                <a:lnTo>
                  <a:pt x="2170" y="878"/>
                </a:lnTo>
                <a:lnTo>
                  <a:pt x="2171" y="858"/>
                </a:lnTo>
                <a:lnTo>
                  <a:pt x="2172" y="808"/>
                </a:lnTo>
                <a:lnTo>
                  <a:pt x="2173" y="843"/>
                </a:lnTo>
                <a:lnTo>
                  <a:pt x="2174" y="846"/>
                </a:lnTo>
                <a:lnTo>
                  <a:pt x="2175" y="783"/>
                </a:lnTo>
                <a:lnTo>
                  <a:pt x="2176" y="812"/>
                </a:lnTo>
                <a:lnTo>
                  <a:pt x="2177" y="811"/>
                </a:lnTo>
                <a:lnTo>
                  <a:pt x="2178" y="870"/>
                </a:lnTo>
                <a:lnTo>
                  <a:pt x="2179" y="894"/>
                </a:lnTo>
                <a:lnTo>
                  <a:pt x="2179" y="764"/>
                </a:lnTo>
                <a:lnTo>
                  <a:pt x="2180" y="827"/>
                </a:lnTo>
                <a:lnTo>
                  <a:pt x="2181" y="879"/>
                </a:lnTo>
                <a:lnTo>
                  <a:pt x="2182" y="915"/>
                </a:lnTo>
                <a:lnTo>
                  <a:pt x="2183" y="956"/>
                </a:lnTo>
                <a:lnTo>
                  <a:pt x="2184" y="813"/>
                </a:lnTo>
                <a:lnTo>
                  <a:pt x="2185" y="883"/>
                </a:lnTo>
                <a:lnTo>
                  <a:pt x="2186" y="861"/>
                </a:lnTo>
                <a:lnTo>
                  <a:pt x="2187" y="993"/>
                </a:lnTo>
                <a:lnTo>
                  <a:pt x="2188" y="948"/>
                </a:lnTo>
                <a:lnTo>
                  <a:pt x="2189" y="841"/>
                </a:lnTo>
                <a:lnTo>
                  <a:pt x="2190" y="956"/>
                </a:lnTo>
                <a:lnTo>
                  <a:pt x="2191" y="869"/>
                </a:lnTo>
                <a:lnTo>
                  <a:pt x="2192" y="711"/>
                </a:lnTo>
                <a:lnTo>
                  <a:pt x="2193" y="923"/>
                </a:lnTo>
                <a:lnTo>
                  <a:pt x="2194" y="835"/>
                </a:lnTo>
                <a:lnTo>
                  <a:pt x="2195" y="871"/>
                </a:lnTo>
                <a:lnTo>
                  <a:pt x="2196" y="937"/>
                </a:lnTo>
                <a:lnTo>
                  <a:pt x="2196" y="839"/>
                </a:lnTo>
                <a:lnTo>
                  <a:pt x="2197" y="920"/>
                </a:lnTo>
                <a:lnTo>
                  <a:pt x="2198" y="979"/>
                </a:lnTo>
                <a:lnTo>
                  <a:pt x="2199" y="820"/>
                </a:lnTo>
                <a:lnTo>
                  <a:pt x="2200" y="955"/>
                </a:lnTo>
                <a:lnTo>
                  <a:pt x="2201" y="851"/>
                </a:lnTo>
                <a:lnTo>
                  <a:pt x="2202" y="888"/>
                </a:lnTo>
                <a:lnTo>
                  <a:pt x="2203" y="925"/>
                </a:lnTo>
                <a:lnTo>
                  <a:pt x="2204" y="877"/>
                </a:lnTo>
                <a:lnTo>
                  <a:pt x="2204" y="919"/>
                </a:lnTo>
                <a:lnTo>
                  <a:pt x="2205" y="925"/>
                </a:lnTo>
                <a:lnTo>
                  <a:pt x="2206" y="993"/>
                </a:lnTo>
                <a:lnTo>
                  <a:pt x="2207" y="947"/>
                </a:lnTo>
                <a:lnTo>
                  <a:pt x="2208" y="1002"/>
                </a:lnTo>
                <a:lnTo>
                  <a:pt x="2209" y="1029"/>
                </a:lnTo>
                <a:lnTo>
                  <a:pt x="2210" y="1008"/>
                </a:lnTo>
                <a:lnTo>
                  <a:pt x="2211" y="946"/>
                </a:lnTo>
                <a:lnTo>
                  <a:pt x="2212" y="924"/>
                </a:lnTo>
                <a:lnTo>
                  <a:pt x="2213" y="873"/>
                </a:lnTo>
                <a:lnTo>
                  <a:pt x="2213" y="1099"/>
                </a:lnTo>
              </a:path>
            </a:pathLst>
          </a:custGeom>
          <a:noFill/>
          <a:ln w="635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Freeform 455">
            <a:extLst>
              <a:ext uri="{FF2B5EF4-FFF2-40B4-BE49-F238E27FC236}">
                <a16:creationId xmlns:a16="http://schemas.microsoft.com/office/drawing/2014/main" id="{708AB85F-8F17-43D8-A9D4-2126D0ACBABA}"/>
              </a:ext>
            </a:extLst>
          </p:cNvPr>
          <p:cNvSpPr>
            <a:spLocks/>
          </p:cNvSpPr>
          <p:nvPr/>
        </p:nvSpPr>
        <p:spPr bwMode="auto">
          <a:xfrm>
            <a:off x="5080463" y="2455864"/>
            <a:ext cx="3617913" cy="1885950"/>
          </a:xfrm>
          <a:custGeom>
            <a:avLst/>
            <a:gdLst>
              <a:gd name="T0" fmla="*/ 763 w 2279"/>
              <a:gd name="T1" fmla="*/ 490 h 1188"/>
              <a:gd name="T2" fmla="*/ 1017 w 2279"/>
              <a:gd name="T3" fmla="*/ 473 h 1188"/>
              <a:gd name="T4" fmla="*/ 1166 w 2279"/>
              <a:gd name="T5" fmla="*/ 407 h 1188"/>
              <a:gd name="T6" fmla="*/ 1272 w 2279"/>
              <a:gd name="T7" fmla="*/ 406 h 1188"/>
              <a:gd name="T8" fmla="*/ 1353 w 2279"/>
              <a:gd name="T9" fmla="*/ 325 h 1188"/>
              <a:gd name="T10" fmla="*/ 1420 w 2279"/>
              <a:gd name="T11" fmla="*/ 416 h 1188"/>
              <a:gd name="T12" fmla="*/ 1477 w 2279"/>
              <a:gd name="T13" fmla="*/ 240 h 1188"/>
              <a:gd name="T14" fmla="*/ 1526 w 2279"/>
              <a:gd name="T15" fmla="*/ 137 h 1188"/>
              <a:gd name="T16" fmla="*/ 1569 w 2279"/>
              <a:gd name="T17" fmla="*/ 104 h 1188"/>
              <a:gd name="T18" fmla="*/ 1608 w 2279"/>
              <a:gd name="T19" fmla="*/ 109 h 1188"/>
              <a:gd name="T20" fmla="*/ 1643 w 2279"/>
              <a:gd name="T21" fmla="*/ 143 h 1188"/>
              <a:gd name="T22" fmla="*/ 1675 w 2279"/>
              <a:gd name="T23" fmla="*/ 110 h 1188"/>
              <a:gd name="T24" fmla="*/ 1704 w 2279"/>
              <a:gd name="T25" fmla="*/ 162 h 1188"/>
              <a:gd name="T26" fmla="*/ 1731 w 2279"/>
              <a:gd name="T27" fmla="*/ 238 h 1188"/>
              <a:gd name="T28" fmla="*/ 1757 w 2279"/>
              <a:gd name="T29" fmla="*/ 97 h 1188"/>
              <a:gd name="T30" fmla="*/ 1780 w 2279"/>
              <a:gd name="T31" fmla="*/ 72 h 1188"/>
              <a:gd name="T32" fmla="*/ 1803 w 2279"/>
              <a:gd name="T33" fmla="*/ 84 h 1188"/>
              <a:gd name="T34" fmla="*/ 1824 w 2279"/>
              <a:gd name="T35" fmla="*/ 132 h 1188"/>
              <a:gd name="T36" fmla="*/ 1843 w 2279"/>
              <a:gd name="T37" fmla="*/ 172 h 1188"/>
              <a:gd name="T38" fmla="*/ 1862 w 2279"/>
              <a:gd name="T39" fmla="*/ 224 h 1188"/>
              <a:gd name="T40" fmla="*/ 1880 w 2279"/>
              <a:gd name="T41" fmla="*/ 142 h 1188"/>
              <a:gd name="T42" fmla="*/ 1897 w 2279"/>
              <a:gd name="T43" fmla="*/ 95 h 1188"/>
              <a:gd name="T44" fmla="*/ 1913 w 2279"/>
              <a:gd name="T45" fmla="*/ 218 h 1188"/>
              <a:gd name="T46" fmla="*/ 1929 w 2279"/>
              <a:gd name="T47" fmla="*/ 224 h 1188"/>
              <a:gd name="T48" fmla="*/ 1944 w 2279"/>
              <a:gd name="T49" fmla="*/ 195 h 1188"/>
              <a:gd name="T50" fmla="*/ 1958 w 2279"/>
              <a:gd name="T51" fmla="*/ 247 h 1188"/>
              <a:gd name="T52" fmla="*/ 1972 w 2279"/>
              <a:gd name="T53" fmla="*/ 245 h 1188"/>
              <a:gd name="T54" fmla="*/ 1985 w 2279"/>
              <a:gd name="T55" fmla="*/ 301 h 1188"/>
              <a:gd name="T56" fmla="*/ 1998 w 2279"/>
              <a:gd name="T57" fmla="*/ 225 h 1188"/>
              <a:gd name="T58" fmla="*/ 2011 w 2279"/>
              <a:gd name="T59" fmla="*/ 276 h 1188"/>
              <a:gd name="T60" fmla="*/ 2023 w 2279"/>
              <a:gd name="T61" fmla="*/ 391 h 1188"/>
              <a:gd name="T62" fmla="*/ 2034 w 2279"/>
              <a:gd name="T63" fmla="*/ 424 h 1188"/>
              <a:gd name="T64" fmla="*/ 2046 w 2279"/>
              <a:gd name="T65" fmla="*/ 444 h 1188"/>
              <a:gd name="T66" fmla="*/ 2057 w 2279"/>
              <a:gd name="T67" fmla="*/ 501 h 1188"/>
              <a:gd name="T68" fmla="*/ 2067 w 2279"/>
              <a:gd name="T69" fmla="*/ 506 h 1188"/>
              <a:gd name="T70" fmla="*/ 2078 w 2279"/>
              <a:gd name="T71" fmla="*/ 463 h 1188"/>
              <a:gd name="T72" fmla="*/ 2088 w 2279"/>
              <a:gd name="T73" fmla="*/ 443 h 1188"/>
              <a:gd name="T74" fmla="*/ 2097 w 2279"/>
              <a:gd name="T75" fmla="*/ 531 h 1188"/>
              <a:gd name="T76" fmla="*/ 2107 w 2279"/>
              <a:gd name="T77" fmla="*/ 650 h 1188"/>
              <a:gd name="T78" fmla="*/ 2116 w 2279"/>
              <a:gd name="T79" fmla="*/ 983 h 1188"/>
              <a:gd name="T80" fmla="*/ 2125 w 2279"/>
              <a:gd name="T81" fmla="*/ 749 h 1188"/>
              <a:gd name="T82" fmla="*/ 2134 w 2279"/>
              <a:gd name="T83" fmla="*/ 817 h 1188"/>
              <a:gd name="T84" fmla="*/ 2143 w 2279"/>
              <a:gd name="T85" fmla="*/ 656 h 1188"/>
              <a:gd name="T86" fmla="*/ 2151 w 2279"/>
              <a:gd name="T87" fmla="*/ 747 h 1188"/>
              <a:gd name="T88" fmla="*/ 2159 w 2279"/>
              <a:gd name="T89" fmla="*/ 875 h 1188"/>
              <a:gd name="T90" fmla="*/ 2168 w 2279"/>
              <a:gd name="T91" fmla="*/ 880 h 1188"/>
              <a:gd name="T92" fmla="*/ 2175 w 2279"/>
              <a:gd name="T93" fmla="*/ 888 h 1188"/>
              <a:gd name="T94" fmla="*/ 2183 w 2279"/>
              <a:gd name="T95" fmla="*/ 797 h 1188"/>
              <a:gd name="T96" fmla="*/ 2191 w 2279"/>
              <a:gd name="T97" fmla="*/ 896 h 1188"/>
              <a:gd name="T98" fmla="*/ 2198 w 2279"/>
              <a:gd name="T99" fmla="*/ 893 h 1188"/>
              <a:gd name="T100" fmla="*/ 2205 w 2279"/>
              <a:gd name="T101" fmla="*/ 890 h 1188"/>
              <a:gd name="T102" fmla="*/ 2213 w 2279"/>
              <a:gd name="T103" fmla="*/ 808 h 1188"/>
              <a:gd name="T104" fmla="*/ 2219 w 2279"/>
              <a:gd name="T105" fmla="*/ 891 h 1188"/>
              <a:gd name="T106" fmla="*/ 2226 w 2279"/>
              <a:gd name="T107" fmla="*/ 965 h 1188"/>
              <a:gd name="T108" fmla="*/ 2233 w 2279"/>
              <a:gd name="T109" fmla="*/ 920 h 1188"/>
              <a:gd name="T110" fmla="*/ 2240 w 2279"/>
              <a:gd name="T111" fmla="*/ 1037 h 1188"/>
              <a:gd name="T112" fmla="*/ 2246 w 2279"/>
              <a:gd name="T113" fmla="*/ 855 h 1188"/>
              <a:gd name="T114" fmla="*/ 2253 w 2279"/>
              <a:gd name="T115" fmla="*/ 963 h 1188"/>
              <a:gd name="T116" fmla="*/ 2259 w 2279"/>
              <a:gd name="T117" fmla="*/ 1044 h 1188"/>
              <a:gd name="T118" fmla="*/ 2265 w 2279"/>
              <a:gd name="T119" fmla="*/ 1023 h 1188"/>
              <a:gd name="T120" fmla="*/ 2271 w 2279"/>
              <a:gd name="T121" fmla="*/ 990 h 1188"/>
              <a:gd name="T122" fmla="*/ 2277 w 2279"/>
              <a:gd name="T123" fmla="*/ 97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188">
                <a:moveTo>
                  <a:pt x="0" y="414"/>
                </a:moveTo>
                <a:lnTo>
                  <a:pt x="255" y="481"/>
                </a:lnTo>
                <a:lnTo>
                  <a:pt x="404" y="411"/>
                </a:lnTo>
                <a:lnTo>
                  <a:pt x="509" y="393"/>
                </a:lnTo>
                <a:lnTo>
                  <a:pt x="591" y="616"/>
                </a:lnTo>
                <a:lnTo>
                  <a:pt x="658" y="430"/>
                </a:lnTo>
                <a:lnTo>
                  <a:pt x="714" y="402"/>
                </a:lnTo>
                <a:lnTo>
                  <a:pt x="763" y="490"/>
                </a:lnTo>
                <a:lnTo>
                  <a:pt x="807" y="616"/>
                </a:lnTo>
                <a:lnTo>
                  <a:pt x="845" y="482"/>
                </a:lnTo>
                <a:lnTo>
                  <a:pt x="880" y="537"/>
                </a:lnTo>
                <a:lnTo>
                  <a:pt x="912" y="443"/>
                </a:lnTo>
                <a:lnTo>
                  <a:pt x="941" y="600"/>
                </a:lnTo>
                <a:lnTo>
                  <a:pt x="968" y="447"/>
                </a:lnTo>
                <a:lnTo>
                  <a:pt x="994" y="459"/>
                </a:lnTo>
                <a:lnTo>
                  <a:pt x="1017" y="473"/>
                </a:lnTo>
                <a:lnTo>
                  <a:pt x="1040" y="463"/>
                </a:lnTo>
                <a:lnTo>
                  <a:pt x="1061" y="462"/>
                </a:lnTo>
                <a:lnTo>
                  <a:pt x="1080" y="383"/>
                </a:lnTo>
                <a:lnTo>
                  <a:pt x="1099" y="479"/>
                </a:lnTo>
                <a:lnTo>
                  <a:pt x="1117" y="358"/>
                </a:lnTo>
                <a:lnTo>
                  <a:pt x="1134" y="379"/>
                </a:lnTo>
                <a:lnTo>
                  <a:pt x="1151" y="474"/>
                </a:lnTo>
                <a:lnTo>
                  <a:pt x="1166" y="407"/>
                </a:lnTo>
                <a:lnTo>
                  <a:pt x="1181" y="451"/>
                </a:lnTo>
                <a:lnTo>
                  <a:pt x="1196" y="496"/>
                </a:lnTo>
                <a:lnTo>
                  <a:pt x="1209" y="389"/>
                </a:lnTo>
                <a:lnTo>
                  <a:pt x="1223" y="462"/>
                </a:lnTo>
                <a:lnTo>
                  <a:pt x="1236" y="416"/>
                </a:lnTo>
                <a:lnTo>
                  <a:pt x="1248" y="378"/>
                </a:lnTo>
                <a:lnTo>
                  <a:pt x="1260" y="437"/>
                </a:lnTo>
                <a:lnTo>
                  <a:pt x="1272" y="406"/>
                </a:lnTo>
                <a:lnTo>
                  <a:pt x="1283" y="448"/>
                </a:lnTo>
                <a:lnTo>
                  <a:pt x="1294" y="386"/>
                </a:lnTo>
                <a:lnTo>
                  <a:pt x="1305" y="218"/>
                </a:lnTo>
                <a:lnTo>
                  <a:pt x="1315" y="431"/>
                </a:lnTo>
                <a:lnTo>
                  <a:pt x="1325" y="329"/>
                </a:lnTo>
                <a:lnTo>
                  <a:pt x="1335" y="315"/>
                </a:lnTo>
                <a:lnTo>
                  <a:pt x="1344" y="355"/>
                </a:lnTo>
                <a:lnTo>
                  <a:pt x="1353" y="325"/>
                </a:lnTo>
                <a:lnTo>
                  <a:pt x="1363" y="343"/>
                </a:lnTo>
                <a:lnTo>
                  <a:pt x="1372" y="392"/>
                </a:lnTo>
                <a:lnTo>
                  <a:pt x="1380" y="342"/>
                </a:lnTo>
                <a:lnTo>
                  <a:pt x="1389" y="336"/>
                </a:lnTo>
                <a:lnTo>
                  <a:pt x="1397" y="381"/>
                </a:lnTo>
                <a:lnTo>
                  <a:pt x="1405" y="263"/>
                </a:lnTo>
                <a:lnTo>
                  <a:pt x="1413" y="428"/>
                </a:lnTo>
                <a:lnTo>
                  <a:pt x="1420" y="416"/>
                </a:lnTo>
                <a:lnTo>
                  <a:pt x="1428" y="230"/>
                </a:lnTo>
                <a:lnTo>
                  <a:pt x="1436" y="303"/>
                </a:lnTo>
                <a:lnTo>
                  <a:pt x="1443" y="338"/>
                </a:lnTo>
                <a:lnTo>
                  <a:pt x="1450" y="304"/>
                </a:lnTo>
                <a:lnTo>
                  <a:pt x="1457" y="357"/>
                </a:lnTo>
                <a:lnTo>
                  <a:pt x="1464" y="308"/>
                </a:lnTo>
                <a:lnTo>
                  <a:pt x="1470" y="310"/>
                </a:lnTo>
                <a:lnTo>
                  <a:pt x="1477" y="240"/>
                </a:lnTo>
                <a:lnTo>
                  <a:pt x="1483" y="270"/>
                </a:lnTo>
                <a:lnTo>
                  <a:pt x="1490" y="197"/>
                </a:lnTo>
                <a:lnTo>
                  <a:pt x="1496" y="323"/>
                </a:lnTo>
                <a:lnTo>
                  <a:pt x="1502" y="291"/>
                </a:lnTo>
                <a:lnTo>
                  <a:pt x="1508" y="343"/>
                </a:lnTo>
                <a:lnTo>
                  <a:pt x="1514" y="201"/>
                </a:lnTo>
                <a:lnTo>
                  <a:pt x="1520" y="264"/>
                </a:lnTo>
                <a:lnTo>
                  <a:pt x="1526" y="137"/>
                </a:lnTo>
                <a:lnTo>
                  <a:pt x="1532" y="230"/>
                </a:lnTo>
                <a:lnTo>
                  <a:pt x="1537" y="229"/>
                </a:lnTo>
                <a:lnTo>
                  <a:pt x="1543" y="153"/>
                </a:lnTo>
                <a:lnTo>
                  <a:pt x="1548" y="236"/>
                </a:lnTo>
                <a:lnTo>
                  <a:pt x="1554" y="147"/>
                </a:lnTo>
                <a:lnTo>
                  <a:pt x="1559" y="161"/>
                </a:lnTo>
                <a:lnTo>
                  <a:pt x="1564" y="238"/>
                </a:lnTo>
                <a:lnTo>
                  <a:pt x="1569" y="104"/>
                </a:lnTo>
                <a:lnTo>
                  <a:pt x="1574" y="237"/>
                </a:lnTo>
                <a:lnTo>
                  <a:pt x="1579" y="121"/>
                </a:lnTo>
                <a:lnTo>
                  <a:pt x="1584" y="192"/>
                </a:lnTo>
                <a:lnTo>
                  <a:pt x="1589" y="119"/>
                </a:lnTo>
                <a:lnTo>
                  <a:pt x="1594" y="162"/>
                </a:lnTo>
                <a:lnTo>
                  <a:pt x="1599" y="145"/>
                </a:lnTo>
                <a:lnTo>
                  <a:pt x="1603" y="319"/>
                </a:lnTo>
                <a:lnTo>
                  <a:pt x="1608" y="109"/>
                </a:lnTo>
                <a:lnTo>
                  <a:pt x="1612" y="114"/>
                </a:lnTo>
                <a:lnTo>
                  <a:pt x="1617" y="133"/>
                </a:lnTo>
                <a:lnTo>
                  <a:pt x="1621" y="109"/>
                </a:lnTo>
                <a:lnTo>
                  <a:pt x="1626" y="254"/>
                </a:lnTo>
                <a:lnTo>
                  <a:pt x="1630" y="68"/>
                </a:lnTo>
                <a:lnTo>
                  <a:pt x="1634" y="124"/>
                </a:lnTo>
                <a:lnTo>
                  <a:pt x="1639" y="143"/>
                </a:lnTo>
                <a:lnTo>
                  <a:pt x="1643" y="143"/>
                </a:lnTo>
                <a:lnTo>
                  <a:pt x="1647" y="70"/>
                </a:lnTo>
                <a:lnTo>
                  <a:pt x="1651" y="188"/>
                </a:lnTo>
                <a:lnTo>
                  <a:pt x="1655" y="153"/>
                </a:lnTo>
                <a:lnTo>
                  <a:pt x="1659" y="158"/>
                </a:lnTo>
                <a:lnTo>
                  <a:pt x="1663" y="254"/>
                </a:lnTo>
                <a:lnTo>
                  <a:pt x="1667" y="222"/>
                </a:lnTo>
                <a:lnTo>
                  <a:pt x="1671" y="162"/>
                </a:lnTo>
                <a:lnTo>
                  <a:pt x="1675" y="110"/>
                </a:lnTo>
                <a:lnTo>
                  <a:pt x="1678" y="129"/>
                </a:lnTo>
                <a:lnTo>
                  <a:pt x="1682" y="125"/>
                </a:lnTo>
                <a:lnTo>
                  <a:pt x="1686" y="199"/>
                </a:lnTo>
                <a:lnTo>
                  <a:pt x="1690" y="176"/>
                </a:lnTo>
                <a:lnTo>
                  <a:pt x="1693" y="55"/>
                </a:lnTo>
                <a:lnTo>
                  <a:pt x="1697" y="91"/>
                </a:lnTo>
                <a:lnTo>
                  <a:pt x="1700" y="0"/>
                </a:lnTo>
                <a:lnTo>
                  <a:pt x="1704" y="162"/>
                </a:lnTo>
                <a:lnTo>
                  <a:pt x="1708" y="222"/>
                </a:lnTo>
                <a:lnTo>
                  <a:pt x="1711" y="18"/>
                </a:lnTo>
                <a:lnTo>
                  <a:pt x="1715" y="136"/>
                </a:lnTo>
                <a:lnTo>
                  <a:pt x="1718" y="62"/>
                </a:lnTo>
                <a:lnTo>
                  <a:pt x="1721" y="224"/>
                </a:lnTo>
                <a:lnTo>
                  <a:pt x="1725" y="103"/>
                </a:lnTo>
                <a:lnTo>
                  <a:pt x="1728" y="165"/>
                </a:lnTo>
                <a:lnTo>
                  <a:pt x="1731" y="238"/>
                </a:lnTo>
                <a:lnTo>
                  <a:pt x="1735" y="204"/>
                </a:lnTo>
                <a:lnTo>
                  <a:pt x="1738" y="189"/>
                </a:lnTo>
                <a:lnTo>
                  <a:pt x="1741" y="92"/>
                </a:lnTo>
                <a:lnTo>
                  <a:pt x="1744" y="179"/>
                </a:lnTo>
                <a:lnTo>
                  <a:pt x="1747" y="157"/>
                </a:lnTo>
                <a:lnTo>
                  <a:pt x="1750" y="152"/>
                </a:lnTo>
                <a:lnTo>
                  <a:pt x="1754" y="111"/>
                </a:lnTo>
                <a:lnTo>
                  <a:pt x="1757" y="97"/>
                </a:lnTo>
                <a:lnTo>
                  <a:pt x="1760" y="133"/>
                </a:lnTo>
                <a:lnTo>
                  <a:pt x="1762" y="160"/>
                </a:lnTo>
                <a:lnTo>
                  <a:pt x="1765" y="1"/>
                </a:lnTo>
                <a:lnTo>
                  <a:pt x="1768" y="119"/>
                </a:lnTo>
                <a:lnTo>
                  <a:pt x="1771" y="141"/>
                </a:lnTo>
                <a:lnTo>
                  <a:pt x="1774" y="60"/>
                </a:lnTo>
                <a:lnTo>
                  <a:pt x="1777" y="153"/>
                </a:lnTo>
                <a:lnTo>
                  <a:pt x="1780" y="72"/>
                </a:lnTo>
                <a:lnTo>
                  <a:pt x="1783" y="81"/>
                </a:lnTo>
                <a:lnTo>
                  <a:pt x="1786" y="180"/>
                </a:lnTo>
                <a:lnTo>
                  <a:pt x="1789" y="197"/>
                </a:lnTo>
                <a:lnTo>
                  <a:pt x="1791" y="201"/>
                </a:lnTo>
                <a:lnTo>
                  <a:pt x="1794" y="105"/>
                </a:lnTo>
                <a:lnTo>
                  <a:pt x="1797" y="77"/>
                </a:lnTo>
                <a:lnTo>
                  <a:pt x="1800" y="300"/>
                </a:lnTo>
                <a:lnTo>
                  <a:pt x="1803" y="84"/>
                </a:lnTo>
                <a:lnTo>
                  <a:pt x="1805" y="54"/>
                </a:lnTo>
                <a:lnTo>
                  <a:pt x="1808" y="93"/>
                </a:lnTo>
                <a:lnTo>
                  <a:pt x="1810" y="5"/>
                </a:lnTo>
                <a:lnTo>
                  <a:pt x="1813" y="101"/>
                </a:lnTo>
                <a:lnTo>
                  <a:pt x="1816" y="108"/>
                </a:lnTo>
                <a:lnTo>
                  <a:pt x="1818" y="124"/>
                </a:lnTo>
                <a:lnTo>
                  <a:pt x="1821" y="73"/>
                </a:lnTo>
                <a:lnTo>
                  <a:pt x="1824" y="132"/>
                </a:lnTo>
                <a:lnTo>
                  <a:pt x="1826" y="76"/>
                </a:lnTo>
                <a:lnTo>
                  <a:pt x="1828" y="232"/>
                </a:lnTo>
                <a:lnTo>
                  <a:pt x="1831" y="111"/>
                </a:lnTo>
                <a:lnTo>
                  <a:pt x="1833" y="157"/>
                </a:lnTo>
                <a:lnTo>
                  <a:pt x="1836" y="118"/>
                </a:lnTo>
                <a:lnTo>
                  <a:pt x="1838" y="158"/>
                </a:lnTo>
                <a:lnTo>
                  <a:pt x="1841" y="83"/>
                </a:lnTo>
                <a:lnTo>
                  <a:pt x="1843" y="172"/>
                </a:lnTo>
                <a:lnTo>
                  <a:pt x="1846" y="209"/>
                </a:lnTo>
                <a:lnTo>
                  <a:pt x="1848" y="110"/>
                </a:lnTo>
                <a:lnTo>
                  <a:pt x="1850" y="143"/>
                </a:lnTo>
                <a:lnTo>
                  <a:pt x="1853" y="145"/>
                </a:lnTo>
                <a:lnTo>
                  <a:pt x="1855" y="113"/>
                </a:lnTo>
                <a:lnTo>
                  <a:pt x="1857" y="24"/>
                </a:lnTo>
                <a:lnTo>
                  <a:pt x="1860" y="126"/>
                </a:lnTo>
                <a:lnTo>
                  <a:pt x="1862" y="224"/>
                </a:lnTo>
                <a:lnTo>
                  <a:pt x="1864" y="172"/>
                </a:lnTo>
                <a:lnTo>
                  <a:pt x="1867" y="106"/>
                </a:lnTo>
                <a:lnTo>
                  <a:pt x="1869" y="46"/>
                </a:lnTo>
                <a:lnTo>
                  <a:pt x="1871" y="347"/>
                </a:lnTo>
                <a:lnTo>
                  <a:pt x="1873" y="67"/>
                </a:lnTo>
                <a:lnTo>
                  <a:pt x="1875" y="175"/>
                </a:lnTo>
                <a:lnTo>
                  <a:pt x="1878" y="113"/>
                </a:lnTo>
                <a:lnTo>
                  <a:pt x="1880" y="142"/>
                </a:lnTo>
                <a:lnTo>
                  <a:pt x="1882" y="158"/>
                </a:lnTo>
                <a:lnTo>
                  <a:pt x="1884" y="175"/>
                </a:lnTo>
                <a:lnTo>
                  <a:pt x="1887" y="143"/>
                </a:lnTo>
                <a:lnTo>
                  <a:pt x="1889" y="191"/>
                </a:lnTo>
                <a:lnTo>
                  <a:pt x="1891" y="134"/>
                </a:lnTo>
                <a:lnTo>
                  <a:pt x="1893" y="237"/>
                </a:lnTo>
                <a:lnTo>
                  <a:pt x="1895" y="208"/>
                </a:lnTo>
                <a:lnTo>
                  <a:pt x="1897" y="95"/>
                </a:lnTo>
                <a:lnTo>
                  <a:pt x="1899" y="305"/>
                </a:lnTo>
                <a:lnTo>
                  <a:pt x="1901" y="162"/>
                </a:lnTo>
                <a:lnTo>
                  <a:pt x="1903" y="146"/>
                </a:lnTo>
                <a:lnTo>
                  <a:pt x="1905" y="138"/>
                </a:lnTo>
                <a:lnTo>
                  <a:pt x="1907" y="155"/>
                </a:lnTo>
                <a:lnTo>
                  <a:pt x="1909" y="332"/>
                </a:lnTo>
                <a:lnTo>
                  <a:pt x="1911" y="87"/>
                </a:lnTo>
                <a:lnTo>
                  <a:pt x="1913" y="218"/>
                </a:lnTo>
                <a:lnTo>
                  <a:pt x="1915" y="198"/>
                </a:lnTo>
                <a:lnTo>
                  <a:pt x="1917" y="123"/>
                </a:lnTo>
                <a:lnTo>
                  <a:pt x="1919" y="190"/>
                </a:lnTo>
                <a:lnTo>
                  <a:pt x="1921" y="250"/>
                </a:lnTo>
                <a:lnTo>
                  <a:pt x="1923" y="326"/>
                </a:lnTo>
                <a:lnTo>
                  <a:pt x="1925" y="219"/>
                </a:lnTo>
                <a:lnTo>
                  <a:pt x="1927" y="266"/>
                </a:lnTo>
                <a:lnTo>
                  <a:pt x="1929" y="224"/>
                </a:lnTo>
                <a:lnTo>
                  <a:pt x="1931" y="189"/>
                </a:lnTo>
                <a:lnTo>
                  <a:pt x="1933" y="197"/>
                </a:lnTo>
                <a:lnTo>
                  <a:pt x="1934" y="255"/>
                </a:lnTo>
                <a:lnTo>
                  <a:pt x="1936" y="263"/>
                </a:lnTo>
                <a:lnTo>
                  <a:pt x="1938" y="255"/>
                </a:lnTo>
                <a:lnTo>
                  <a:pt x="1940" y="278"/>
                </a:lnTo>
                <a:lnTo>
                  <a:pt x="1942" y="225"/>
                </a:lnTo>
                <a:lnTo>
                  <a:pt x="1944" y="195"/>
                </a:lnTo>
                <a:lnTo>
                  <a:pt x="1946" y="330"/>
                </a:lnTo>
                <a:lnTo>
                  <a:pt x="1948" y="258"/>
                </a:lnTo>
                <a:lnTo>
                  <a:pt x="1949" y="222"/>
                </a:lnTo>
                <a:lnTo>
                  <a:pt x="1951" y="176"/>
                </a:lnTo>
                <a:lnTo>
                  <a:pt x="1953" y="228"/>
                </a:lnTo>
                <a:lnTo>
                  <a:pt x="1955" y="286"/>
                </a:lnTo>
                <a:lnTo>
                  <a:pt x="1956" y="341"/>
                </a:lnTo>
                <a:lnTo>
                  <a:pt x="1958" y="247"/>
                </a:lnTo>
                <a:lnTo>
                  <a:pt x="1960" y="310"/>
                </a:lnTo>
                <a:lnTo>
                  <a:pt x="1962" y="186"/>
                </a:lnTo>
                <a:lnTo>
                  <a:pt x="1963" y="276"/>
                </a:lnTo>
                <a:lnTo>
                  <a:pt x="1965" y="271"/>
                </a:lnTo>
                <a:lnTo>
                  <a:pt x="1967" y="347"/>
                </a:lnTo>
                <a:lnTo>
                  <a:pt x="1969" y="191"/>
                </a:lnTo>
                <a:lnTo>
                  <a:pt x="1970" y="291"/>
                </a:lnTo>
                <a:lnTo>
                  <a:pt x="1972" y="245"/>
                </a:lnTo>
                <a:lnTo>
                  <a:pt x="1974" y="309"/>
                </a:lnTo>
                <a:lnTo>
                  <a:pt x="1976" y="245"/>
                </a:lnTo>
                <a:lnTo>
                  <a:pt x="1977" y="370"/>
                </a:lnTo>
                <a:lnTo>
                  <a:pt x="1979" y="242"/>
                </a:lnTo>
                <a:lnTo>
                  <a:pt x="1980" y="304"/>
                </a:lnTo>
                <a:lnTo>
                  <a:pt x="1982" y="277"/>
                </a:lnTo>
                <a:lnTo>
                  <a:pt x="1984" y="299"/>
                </a:lnTo>
                <a:lnTo>
                  <a:pt x="1985" y="301"/>
                </a:lnTo>
                <a:lnTo>
                  <a:pt x="1987" y="320"/>
                </a:lnTo>
                <a:lnTo>
                  <a:pt x="1989" y="241"/>
                </a:lnTo>
                <a:lnTo>
                  <a:pt x="1990" y="272"/>
                </a:lnTo>
                <a:lnTo>
                  <a:pt x="1992" y="291"/>
                </a:lnTo>
                <a:lnTo>
                  <a:pt x="1994" y="237"/>
                </a:lnTo>
                <a:lnTo>
                  <a:pt x="1995" y="337"/>
                </a:lnTo>
                <a:lnTo>
                  <a:pt x="1997" y="418"/>
                </a:lnTo>
                <a:lnTo>
                  <a:pt x="1998" y="225"/>
                </a:lnTo>
                <a:lnTo>
                  <a:pt x="2000" y="225"/>
                </a:lnTo>
                <a:lnTo>
                  <a:pt x="2001" y="317"/>
                </a:lnTo>
                <a:lnTo>
                  <a:pt x="2003" y="389"/>
                </a:lnTo>
                <a:lnTo>
                  <a:pt x="2005" y="259"/>
                </a:lnTo>
                <a:lnTo>
                  <a:pt x="2006" y="300"/>
                </a:lnTo>
                <a:lnTo>
                  <a:pt x="2008" y="347"/>
                </a:lnTo>
                <a:lnTo>
                  <a:pt x="2009" y="281"/>
                </a:lnTo>
                <a:lnTo>
                  <a:pt x="2011" y="276"/>
                </a:lnTo>
                <a:lnTo>
                  <a:pt x="2012" y="470"/>
                </a:lnTo>
                <a:lnTo>
                  <a:pt x="2014" y="276"/>
                </a:lnTo>
                <a:lnTo>
                  <a:pt x="2015" y="366"/>
                </a:lnTo>
                <a:lnTo>
                  <a:pt x="2017" y="385"/>
                </a:lnTo>
                <a:lnTo>
                  <a:pt x="2018" y="240"/>
                </a:lnTo>
                <a:lnTo>
                  <a:pt x="2020" y="285"/>
                </a:lnTo>
                <a:lnTo>
                  <a:pt x="2021" y="254"/>
                </a:lnTo>
                <a:lnTo>
                  <a:pt x="2023" y="391"/>
                </a:lnTo>
                <a:lnTo>
                  <a:pt x="2024" y="345"/>
                </a:lnTo>
                <a:lnTo>
                  <a:pt x="2026" y="420"/>
                </a:lnTo>
                <a:lnTo>
                  <a:pt x="2027" y="325"/>
                </a:lnTo>
                <a:lnTo>
                  <a:pt x="2029" y="329"/>
                </a:lnTo>
                <a:lnTo>
                  <a:pt x="2030" y="294"/>
                </a:lnTo>
                <a:lnTo>
                  <a:pt x="2032" y="353"/>
                </a:lnTo>
                <a:lnTo>
                  <a:pt x="2033" y="429"/>
                </a:lnTo>
                <a:lnTo>
                  <a:pt x="2034" y="424"/>
                </a:lnTo>
                <a:lnTo>
                  <a:pt x="2036" y="489"/>
                </a:lnTo>
                <a:lnTo>
                  <a:pt x="2037" y="394"/>
                </a:lnTo>
                <a:lnTo>
                  <a:pt x="2039" y="481"/>
                </a:lnTo>
                <a:lnTo>
                  <a:pt x="2040" y="457"/>
                </a:lnTo>
                <a:lnTo>
                  <a:pt x="2042" y="368"/>
                </a:lnTo>
                <a:lnTo>
                  <a:pt x="2043" y="377"/>
                </a:lnTo>
                <a:lnTo>
                  <a:pt x="2044" y="340"/>
                </a:lnTo>
                <a:lnTo>
                  <a:pt x="2046" y="444"/>
                </a:lnTo>
                <a:lnTo>
                  <a:pt x="2047" y="382"/>
                </a:lnTo>
                <a:lnTo>
                  <a:pt x="2048" y="408"/>
                </a:lnTo>
                <a:lnTo>
                  <a:pt x="2050" y="430"/>
                </a:lnTo>
                <a:lnTo>
                  <a:pt x="2051" y="517"/>
                </a:lnTo>
                <a:lnTo>
                  <a:pt x="2053" y="488"/>
                </a:lnTo>
                <a:lnTo>
                  <a:pt x="2054" y="418"/>
                </a:lnTo>
                <a:lnTo>
                  <a:pt x="2055" y="395"/>
                </a:lnTo>
                <a:lnTo>
                  <a:pt x="2057" y="501"/>
                </a:lnTo>
                <a:lnTo>
                  <a:pt x="2058" y="404"/>
                </a:lnTo>
                <a:lnTo>
                  <a:pt x="2059" y="497"/>
                </a:lnTo>
                <a:lnTo>
                  <a:pt x="2061" y="352"/>
                </a:lnTo>
                <a:lnTo>
                  <a:pt x="2062" y="663"/>
                </a:lnTo>
                <a:lnTo>
                  <a:pt x="2064" y="521"/>
                </a:lnTo>
                <a:lnTo>
                  <a:pt x="2065" y="458"/>
                </a:lnTo>
                <a:lnTo>
                  <a:pt x="2066" y="474"/>
                </a:lnTo>
                <a:lnTo>
                  <a:pt x="2067" y="506"/>
                </a:lnTo>
                <a:lnTo>
                  <a:pt x="2069" y="465"/>
                </a:lnTo>
                <a:lnTo>
                  <a:pt x="2070" y="499"/>
                </a:lnTo>
                <a:lnTo>
                  <a:pt x="2071" y="532"/>
                </a:lnTo>
                <a:lnTo>
                  <a:pt x="2072" y="394"/>
                </a:lnTo>
                <a:lnTo>
                  <a:pt x="2074" y="429"/>
                </a:lnTo>
                <a:lnTo>
                  <a:pt x="2075" y="561"/>
                </a:lnTo>
                <a:lnTo>
                  <a:pt x="2076" y="548"/>
                </a:lnTo>
                <a:lnTo>
                  <a:pt x="2078" y="463"/>
                </a:lnTo>
                <a:lnTo>
                  <a:pt x="2079" y="510"/>
                </a:lnTo>
                <a:lnTo>
                  <a:pt x="2080" y="409"/>
                </a:lnTo>
                <a:lnTo>
                  <a:pt x="2082" y="609"/>
                </a:lnTo>
                <a:lnTo>
                  <a:pt x="2083" y="618"/>
                </a:lnTo>
                <a:lnTo>
                  <a:pt x="2084" y="470"/>
                </a:lnTo>
                <a:lnTo>
                  <a:pt x="2085" y="583"/>
                </a:lnTo>
                <a:lnTo>
                  <a:pt x="2086" y="457"/>
                </a:lnTo>
                <a:lnTo>
                  <a:pt x="2088" y="443"/>
                </a:lnTo>
                <a:lnTo>
                  <a:pt x="2089" y="550"/>
                </a:lnTo>
                <a:lnTo>
                  <a:pt x="2090" y="543"/>
                </a:lnTo>
                <a:lnTo>
                  <a:pt x="2091" y="559"/>
                </a:lnTo>
                <a:lnTo>
                  <a:pt x="2093" y="612"/>
                </a:lnTo>
                <a:lnTo>
                  <a:pt x="2094" y="572"/>
                </a:lnTo>
                <a:lnTo>
                  <a:pt x="2095" y="562"/>
                </a:lnTo>
                <a:lnTo>
                  <a:pt x="2096" y="510"/>
                </a:lnTo>
                <a:lnTo>
                  <a:pt x="2097" y="531"/>
                </a:lnTo>
                <a:lnTo>
                  <a:pt x="2099" y="565"/>
                </a:lnTo>
                <a:lnTo>
                  <a:pt x="2100" y="643"/>
                </a:lnTo>
                <a:lnTo>
                  <a:pt x="2101" y="701"/>
                </a:lnTo>
                <a:lnTo>
                  <a:pt x="2102" y="708"/>
                </a:lnTo>
                <a:lnTo>
                  <a:pt x="2104" y="682"/>
                </a:lnTo>
                <a:lnTo>
                  <a:pt x="2105" y="535"/>
                </a:lnTo>
                <a:lnTo>
                  <a:pt x="2106" y="725"/>
                </a:lnTo>
                <a:lnTo>
                  <a:pt x="2107" y="650"/>
                </a:lnTo>
                <a:lnTo>
                  <a:pt x="2108" y="530"/>
                </a:lnTo>
                <a:lnTo>
                  <a:pt x="2109" y="510"/>
                </a:lnTo>
                <a:lnTo>
                  <a:pt x="2110" y="589"/>
                </a:lnTo>
                <a:lnTo>
                  <a:pt x="2112" y="576"/>
                </a:lnTo>
                <a:lnTo>
                  <a:pt x="2113" y="567"/>
                </a:lnTo>
                <a:lnTo>
                  <a:pt x="2114" y="617"/>
                </a:lnTo>
                <a:lnTo>
                  <a:pt x="2115" y="681"/>
                </a:lnTo>
                <a:lnTo>
                  <a:pt x="2116" y="983"/>
                </a:lnTo>
                <a:lnTo>
                  <a:pt x="2117" y="709"/>
                </a:lnTo>
                <a:lnTo>
                  <a:pt x="2119" y="569"/>
                </a:lnTo>
                <a:lnTo>
                  <a:pt x="2120" y="674"/>
                </a:lnTo>
                <a:lnTo>
                  <a:pt x="2121" y="644"/>
                </a:lnTo>
                <a:lnTo>
                  <a:pt x="2122" y="614"/>
                </a:lnTo>
                <a:lnTo>
                  <a:pt x="2123" y="683"/>
                </a:lnTo>
                <a:lnTo>
                  <a:pt x="2124" y="632"/>
                </a:lnTo>
                <a:lnTo>
                  <a:pt x="2125" y="749"/>
                </a:lnTo>
                <a:lnTo>
                  <a:pt x="2127" y="555"/>
                </a:lnTo>
                <a:lnTo>
                  <a:pt x="2128" y="685"/>
                </a:lnTo>
                <a:lnTo>
                  <a:pt x="2129" y="660"/>
                </a:lnTo>
                <a:lnTo>
                  <a:pt x="2130" y="677"/>
                </a:lnTo>
                <a:lnTo>
                  <a:pt x="2131" y="739"/>
                </a:lnTo>
                <a:lnTo>
                  <a:pt x="2132" y="776"/>
                </a:lnTo>
                <a:lnTo>
                  <a:pt x="2133" y="615"/>
                </a:lnTo>
                <a:lnTo>
                  <a:pt x="2134" y="817"/>
                </a:lnTo>
                <a:lnTo>
                  <a:pt x="2135" y="624"/>
                </a:lnTo>
                <a:lnTo>
                  <a:pt x="2136" y="735"/>
                </a:lnTo>
                <a:lnTo>
                  <a:pt x="2137" y="635"/>
                </a:lnTo>
                <a:lnTo>
                  <a:pt x="2139" y="633"/>
                </a:lnTo>
                <a:lnTo>
                  <a:pt x="2140" y="956"/>
                </a:lnTo>
                <a:lnTo>
                  <a:pt x="2141" y="745"/>
                </a:lnTo>
                <a:lnTo>
                  <a:pt x="2142" y="752"/>
                </a:lnTo>
                <a:lnTo>
                  <a:pt x="2143" y="656"/>
                </a:lnTo>
                <a:lnTo>
                  <a:pt x="2144" y="697"/>
                </a:lnTo>
                <a:lnTo>
                  <a:pt x="2145" y="673"/>
                </a:lnTo>
                <a:lnTo>
                  <a:pt x="2146" y="748"/>
                </a:lnTo>
                <a:lnTo>
                  <a:pt x="2147" y="767"/>
                </a:lnTo>
                <a:lnTo>
                  <a:pt x="2148" y="754"/>
                </a:lnTo>
                <a:lnTo>
                  <a:pt x="2149" y="706"/>
                </a:lnTo>
                <a:lnTo>
                  <a:pt x="2150" y="816"/>
                </a:lnTo>
                <a:lnTo>
                  <a:pt x="2151" y="747"/>
                </a:lnTo>
                <a:lnTo>
                  <a:pt x="2152" y="742"/>
                </a:lnTo>
                <a:lnTo>
                  <a:pt x="2153" y="795"/>
                </a:lnTo>
                <a:lnTo>
                  <a:pt x="2154" y="752"/>
                </a:lnTo>
                <a:lnTo>
                  <a:pt x="2155" y="692"/>
                </a:lnTo>
                <a:lnTo>
                  <a:pt x="2156" y="806"/>
                </a:lnTo>
                <a:lnTo>
                  <a:pt x="2157" y="789"/>
                </a:lnTo>
                <a:lnTo>
                  <a:pt x="2158" y="833"/>
                </a:lnTo>
                <a:lnTo>
                  <a:pt x="2159" y="875"/>
                </a:lnTo>
                <a:lnTo>
                  <a:pt x="2161" y="788"/>
                </a:lnTo>
                <a:lnTo>
                  <a:pt x="2162" y="778"/>
                </a:lnTo>
                <a:lnTo>
                  <a:pt x="2163" y="795"/>
                </a:lnTo>
                <a:lnTo>
                  <a:pt x="2164" y="814"/>
                </a:lnTo>
                <a:lnTo>
                  <a:pt x="2165" y="848"/>
                </a:lnTo>
                <a:lnTo>
                  <a:pt x="2166" y="810"/>
                </a:lnTo>
                <a:lnTo>
                  <a:pt x="2167" y="716"/>
                </a:lnTo>
                <a:lnTo>
                  <a:pt x="2168" y="880"/>
                </a:lnTo>
                <a:lnTo>
                  <a:pt x="2169" y="801"/>
                </a:lnTo>
                <a:lnTo>
                  <a:pt x="2170" y="916"/>
                </a:lnTo>
                <a:lnTo>
                  <a:pt x="2171" y="830"/>
                </a:lnTo>
                <a:lnTo>
                  <a:pt x="2172" y="735"/>
                </a:lnTo>
                <a:lnTo>
                  <a:pt x="2172" y="865"/>
                </a:lnTo>
                <a:lnTo>
                  <a:pt x="2173" y="834"/>
                </a:lnTo>
                <a:lnTo>
                  <a:pt x="2174" y="763"/>
                </a:lnTo>
                <a:lnTo>
                  <a:pt x="2175" y="888"/>
                </a:lnTo>
                <a:lnTo>
                  <a:pt x="2176" y="914"/>
                </a:lnTo>
                <a:lnTo>
                  <a:pt x="2177" y="760"/>
                </a:lnTo>
                <a:lnTo>
                  <a:pt x="2178" y="774"/>
                </a:lnTo>
                <a:lnTo>
                  <a:pt x="2179" y="817"/>
                </a:lnTo>
                <a:lnTo>
                  <a:pt x="2180" y="845"/>
                </a:lnTo>
                <a:lnTo>
                  <a:pt x="2181" y="762"/>
                </a:lnTo>
                <a:lnTo>
                  <a:pt x="2182" y="850"/>
                </a:lnTo>
                <a:lnTo>
                  <a:pt x="2183" y="797"/>
                </a:lnTo>
                <a:lnTo>
                  <a:pt x="2184" y="819"/>
                </a:lnTo>
                <a:lnTo>
                  <a:pt x="2185" y="961"/>
                </a:lnTo>
                <a:lnTo>
                  <a:pt x="2186" y="917"/>
                </a:lnTo>
                <a:lnTo>
                  <a:pt x="2187" y="1083"/>
                </a:lnTo>
                <a:lnTo>
                  <a:pt x="2188" y="897"/>
                </a:lnTo>
                <a:lnTo>
                  <a:pt x="2189" y="819"/>
                </a:lnTo>
                <a:lnTo>
                  <a:pt x="2190" y="924"/>
                </a:lnTo>
                <a:lnTo>
                  <a:pt x="2191" y="896"/>
                </a:lnTo>
                <a:lnTo>
                  <a:pt x="2192" y="822"/>
                </a:lnTo>
                <a:lnTo>
                  <a:pt x="2193" y="849"/>
                </a:lnTo>
                <a:lnTo>
                  <a:pt x="2193" y="937"/>
                </a:lnTo>
                <a:lnTo>
                  <a:pt x="2194" y="888"/>
                </a:lnTo>
                <a:lnTo>
                  <a:pt x="2195" y="742"/>
                </a:lnTo>
                <a:lnTo>
                  <a:pt x="2196" y="888"/>
                </a:lnTo>
                <a:lnTo>
                  <a:pt x="2197" y="800"/>
                </a:lnTo>
                <a:lnTo>
                  <a:pt x="2198" y="893"/>
                </a:lnTo>
                <a:lnTo>
                  <a:pt x="2199" y="815"/>
                </a:lnTo>
                <a:lnTo>
                  <a:pt x="2200" y="842"/>
                </a:lnTo>
                <a:lnTo>
                  <a:pt x="2201" y="846"/>
                </a:lnTo>
                <a:lnTo>
                  <a:pt x="2202" y="919"/>
                </a:lnTo>
                <a:lnTo>
                  <a:pt x="2203" y="865"/>
                </a:lnTo>
                <a:lnTo>
                  <a:pt x="2204" y="950"/>
                </a:lnTo>
                <a:lnTo>
                  <a:pt x="2205" y="927"/>
                </a:lnTo>
                <a:lnTo>
                  <a:pt x="2205" y="890"/>
                </a:lnTo>
                <a:lnTo>
                  <a:pt x="2206" y="812"/>
                </a:lnTo>
                <a:lnTo>
                  <a:pt x="2207" y="869"/>
                </a:lnTo>
                <a:lnTo>
                  <a:pt x="2208" y="937"/>
                </a:lnTo>
                <a:lnTo>
                  <a:pt x="2209" y="884"/>
                </a:lnTo>
                <a:lnTo>
                  <a:pt x="2210" y="881"/>
                </a:lnTo>
                <a:lnTo>
                  <a:pt x="2211" y="882"/>
                </a:lnTo>
                <a:lnTo>
                  <a:pt x="2212" y="846"/>
                </a:lnTo>
                <a:lnTo>
                  <a:pt x="2213" y="808"/>
                </a:lnTo>
                <a:lnTo>
                  <a:pt x="2214" y="966"/>
                </a:lnTo>
                <a:lnTo>
                  <a:pt x="2214" y="861"/>
                </a:lnTo>
                <a:lnTo>
                  <a:pt x="2215" y="970"/>
                </a:lnTo>
                <a:lnTo>
                  <a:pt x="2216" y="894"/>
                </a:lnTo>
                <a:lnTo>
                  <a:pt x="2217" y="1001"/>
                </a:lnTo>
                <a:lnTo>
                  <a:pt x="2218" y="994"/>
                </a:lnTo>
                <a:lnTo>
                  <a:pt x="2219" y="942"/>
                </a:lnTo>
                <a:lnTo>
                  <a:pt x="2219" y="891"/>
                </a:lnTo>
                <a:lnTo>
                  <a:pt x="2220" y="944"/>
                </a:lnTo>
                <a:lnTo>
                  <a:pt x="2221" y="943"/>
                </a:lnTo>
                <a:lnTo>
                  <a:pt x="2222" y="892"/>
                </a:lnTo>
                <a:lnTo>
                  <a:pt x="2223" y="926"/>
                </a:lnTo>
                <a:lnTo>
                  <a:pt x="2224" y="1020"/>
                </a:lnTo>
                <a:lnTo>
                  <a:pt x="2225" y="948"/>
                </a:lnTo>
                <a:lnTo>
                  <a:pt x="2226" y="951"/>
                </a:lnTo>
                <a:lnTo>
                  <a:pt x="2226" y="965"/>
                </a:lnTo>
                <a:lnTo>
                  <a:pt x="2227" y="899"/>
                </a:lnTo>
                <a:lnTo>
                  <a:pt x="2228" y="947"/>
                </a:lnTo>
                <a:lnTo>
                  <a:pt x="2229" y="979"/>
                </a:lnTo>
                <a:lnTo>
                  <a:pt x="2230" y="954"/>
                </a:lnTo>
                <a:lnTo>
                  <a:pt x="2231" y="1044"/>
                </a:lnTo>
                <a:lnTo>
                  <a:pt x="2232" y="992"/>
                </a:lnTo>
                <a:lnTo>
                  <a:pt x="2232" y="1030"/>
                </a:lnTo>
                <a:lnTo>
                  <a:pt x="2233" y="920"/>
                </a:lnTo>
                <a:lnTo>
                  <a:pt x="2234" y="1000"/>
                </a:lnTo>
                <a:lnTo>
                  <a:pt x="2235" y="912"/>
                </a:lnTo>
                <a:lnTo>
                  <a:pt x="2236" y="894"/>
                </a:lnTo>
                <a:lnTo>
                  <a:pt x="2236" y="948"/>
                </a:lnTo>
                <a:lnTo>
                  <a:pt x="2237" y="976"/>
                </a:lnTo>
                <a:lnTo>
                  <a:pt x="2238" y="1010"/>
                </a:lnTo>
                <a:lnTo>
                  <a:pt x="2239" y="1045"/>
                </a:lnTo>
                <a:lnTo>
                  <a:pt x="2240" y="1037"/>
                </a:lnTo>
                <a:lnTo>
                  <a:pt x="2240" y="1010"/>
                </a:lnTo>
                <a:lnTo>
                  <a:pt x="2241" y="967"/>
                </a:lnTo>
                <a:lnTo>
                  <a:pt x="2242" y="1049"/>
                </a:lnTo>
                <a:lnTo>
                  <a:pt x="2243" y="969"/>
                </a:lnTo>
                <a:lnTo>
                  <a:pt x="2244" y="894"/>
                </a:lnTo>
                <a:lnTo>
                  <a:pt x="2245" y="1011"/>
                </a:lnTo>
                <a:lnTo>
                  <a:pt x="2245" y="924"/>
                </a:lnTo>
                <a:lnTo>
                  <a:pt x="2246" y="855"/>
                </a:lnTo>
                <a:lnTo>
                  <a:pt x="2247" y="962"/>
                </a:lnTo>
                <a:lnTo>
                  <a:pt x="2248" y="1022"/>
                </a:lnTo>
                <a:lnTo>
                  <a:pt x="2249" y="975"/>
                </a:lnTo>
                <a:lnTo>
                  <a:pt x="2249" y="1052"/>
                </a:lnTo>
                <a:lnTo>
                  <a:pt x="2250" y="1052"/>
                </a:lnTo>
                <a:lnTo>
                  <a:pt x="2251" y="1065"/>
                </a:lnTo>
                <a:lnTo>
                  <a:pt x="2252" y="981"/>
                </a:lnTo>
                <a:lnTo>
                  <a:pt x="2253" y="963"/>
                </a:lnTo>
                <a:lnTo>
                  <a:pt x="2253" y="1104"/>
                </a:lnTo>
                <a:lnTo>
                  <a:pt x="2254" y="1040"/>
                </a:lnTo>
                <a:lnTo>
                  <a:pt x="2255" y="1188"/>
                </a:lnTo>
                <a:lnTo>
                  <a:pt x="2256" y="923"/>
                </a:lnTo>
                <a:lnTo>
                  <a:pt x="2257" y="993"/>
                </a:lnTo>
                <a:lnTo>
                  <a:pt x="2257" y="1009"/>
                </a:lnTo>
                <a:lnTo>
                  <a:pt x="2258" y="1074"/>
                </a:lnTo>
                <a:lnTo>
                  <a:pt x="2259" y="1044"/>
                </a:lnTo>
                <a:lnTo>
                  <a:pt x="2259" y="974"/>
                </a:lnTo>
                <a:lnTo>
                  <a:pt x="2260" y="1005"/>
                </a:lnTo>
                <a:lnTo>
                  <a:pt x="2261" y="1029"/>
                </a:lnTo>
                <a:lnTo>
                  <a:pt x="2262" y="1095"/>
                </a:lnTo>
                <a:lnTo>
                  <a:pt x="2263" y="1035"/>
                </a:lnTo>
                <a:lnTo>
                  <a:pt x="2263" y="1048"/>
                </a:lnTo>
                <a:lnTo>
                  <a:pt x="2264" y="972"/>
                </a:lnTo>
                <a:lnTo>
                  <a:pt x="2265" y="1023"/>
                </a:lnTo>
                <a:lnTo>
                  <a:pt x="2266" y="1014"/>
                </a:lnTo>
                <a:lnTo>
                  <a:pt x="2267" y="1061"/>
                </a:lnTo>
                <a:lnTo>
                  <a:pt x="2267" y="989"/>
                </a:lnTo>
                <a:lnTo>
                  <a:pt x="2268" y="964"/>
                </a:lnTo>
                <a:lnTo>
                  <a:pt x="2269" y="1008"/>
                </a:lnTo>
                <a:lnTo>
                  <a:pt x="2270" y="965"/>
                </a:lnTo>
                <a:lnTo>
                  <a:pt x="2270" y="1022"/>
                </a:lnTo>
                <a:lnTo>
                  <a:pt x="2271" y="990"/>
                </a:lnTo>
                <a:lnTo>
                  <a:pt x="2272" y="1035"/>
                </a:lnTo>
                <a:lnTo>
                  <a:pt x="2273" y="1083"/>
                </a:lnTo>
                <a:lnTo>
                  <a:pt x="2273" y="924"/>
                </a:lnTo>
                <a:lnTo>
                  <a:pt x="2274" y="1124"/>
                </a:lnTo>
                <a:lnTo>
                  <a:pt x="2275" y="1086"/>
                </a:lnTo>
                <a:lnTo>
                  <a:pt x="2276" y="1065"/>
                </a:lnTo>
                <a:lnTo>
                  <a:pt x="2276" y="942"/>
                </a:lnTo>
                <a:lnTo>
                  <a:pt x="2277" y="978"/>
                </a:lnTo>
                <a:lnTo>
                  <a:pt x="2278" y="1008"/>
                </a:lnTo>
                <a:lnTo>
                  <a:pt x="2279" y="1051"/>
                </a:lnTo>
                <a:lnTo>
                  <a:pt x="2279" y="1013"/>
                </a:lnTo>
              </a:path>
            </a:pathLst>
          </a:custGeom>
          <a:noFill/>
          <a:ln w="635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41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22090" y="1421173"/>
            <a:ext cx="2312563" cy="1592195"/>
            <a:chOff x="4546945" y="1129096"/>
            <a:chExt cx="2312563" cy="1592195"/>
          </a:xfrm>
        </p:grpSpPr>
        <p:pic>
          <p:nvPicPr>
            <p:cNvPr id="85" name="Picture 84">
              <a:extLst>
                <a:ext uri="{FF2B5EF4-FFF2-40B4-BE49-F238E27FC236}">
                  <a16:creationId xmlns:a16="http://schemas.microsoft.com/office/drawing/2014/main" id="{A5C2DF82-3C3F-4B54-A8DC-7E86C4DB4392}"/>
                </a:ext>
              </a:extLst>
            </p:cNvPr>
            <p:cNvPicPr>
              <a:picLocks noChangeAspect="1"/>
            </p:cNvPicPr>
            <p:nvPr/>
          </p:nvPicPr>
          <p:blipFill rotWithShape="1">
            <a:blip r:embed="rId3">
              <a:clrChange>
                <a:clrFrom>
                  <a:srgbClr val="FFFFFF"/>
                </a:clrFrom>
                <a:clrTo>
                  <a:srgbClr val="FFFFFF">
                    <a:alpha val="0"/>
                  </a:srgbClr>
                </a:clrTo>
              </a:clrChange>
            </a:blip>
            <a:srcRect l="12516" t="22528" r="22641" b="10654"/>
            <a:stretch/>
          </p:blipFill>
          <p:spPr>
            <a:xfrm>
              <a:off x="5029200" y="1180620"/>
              <a:ext cx="1737360" cy="1344168"/>
            </a:xfrm>
            <a:prstGeom prst="rect">
              <a:avLst/>
            </a:prstGeom>
          </p:spPr>
        </p:pic>
        <p:grpSp>
          <p:nvGrpSpPr>
            <p:cNvPr id="4" name="Group 3"/>
            <p:cNvGrpSpPr/>
            <p:nvPr/>
          </p:nvGrpSpPr>
          <p:grpSpPr>
            <a:xfrm>
              <a:off x="4963179" y="2516322"/>
              <a:ext cx="1896329" cy="204969"/>
              <a:chOff x="4963179" y="2516322"/>
              <a:chExt cx="1896329" cy="204969"/>
            </a:xfrm>
          </p:grpSpPr>
          <p:sp>
            <p:nvSpPr>
              <p:cNvPr id="78" name="Text Box 33"/>
              <p:cNvSpPr txBox="1">
                <a:spLocks noChangeArrowheads="1"/>
              </p:cNvSpPr>
              <p:nvPr/>
            </p:nvSpPr>
            <p:spPr bwMode="auto">
              <a:xfrm>
                <a:off x="4963179" y="2516322"/>
                <a:ext cx="314323" cy="160044"/>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800" kern="0" dirty="0">
                    <a:solidFill>
                      <a:schemeClr val="tx1"/>
                    </a:solidFill>
                    <a:latin typeface="Arial" pitchFamily="34" charset="0"/>
                    <a:cs typeface="Arial" pitchFamily="34" charset="0"/>
                    <a:sym typeface="Symbol"/>
                  </a:rPr>
                  <a:t>1</a:t>
                </a:r>
                <a:endParaRPr kumimoji="0" lang="en-US" sz="800" b="0" u="none" strike="noStrike" kern="0" cap="none" spc="0" normalizeH="0" baseline="-25000" noProof="0" dirty="0">
                  <a:ln>
                    <a:noFill/>
                  </a:ln>
                  <a:solidFill>
                    <a:schemeClr val="tx1"/>
                  </a:solidFill>
                  <a:effectLst/>
                  <a:uLnTx/>
                  <a:uFillTx/>
                  <a:latin typeface="Arial" pitchFamily="34" charset="0"/>
                  <a:cs typeface="Arial" pitchFamily="34" charset="0"/>
                </a:endParaRPr>
              </a:p>
            </p:txBody>
          </p:sp>
          <p:sp>
            <p:nvSpPr>
              <p:cNvPr id="79" name="Text Box 33"/>
              <p:cNvSpPr txBox="1">
                <a:spLocks noChangeArrowheads="1"/>
              </p:cNvSpPr>
              <p:nvPr/>
            </p:nvSpPr>
            <p:spPr bwMode="auto">
              <a:xfrm>
                <a:off x="6545185" y="2516322"/>
                <a:ext cx="314323" cy="160044"/>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800" kern="0" dirty="0">
                    <a:solidFill>
                      <a:schemeClr val="tx1"/>
                    </a:solidFill>
                    <a:latin typeface="Arial" pitchFamily="34" charset="0"/>
                    <a:cs typeface="Arial" pitchFamily="34" charset="0"/>
                    <a:sym typeface="Symbol"/>
                  </a:rPr>
                  <a:t>20</a:t>
                </a:r>
                <a:endParaRPr kumimoji="0" lang="en-US" sz="800" b="0" u="none" strike="noStrike" kern="0" cap="none" spc="0" normalizeH="0" baseline="-25000" noProof="0" dirty="0">
                  <a:ln>
                    <a:noFill/>
                  </a:ln>
                  <a:solidFill>
                    <a:schemeClr val="tx1"/>
                  </a:solidFill>
                  <a:effectLst/>
                  <a:uLnTx/>
                  <a:uFillTx/>
                  <a:latin typeface="Arial" pitchFamily="34" charset="0"/>
                  <a:cs typeface="Arial" pitchFamily="34" charset="0"/>
                </a:endParaRPr>
              </a:p>
            </p:txBody>
          </p:sp>
          <p:sp>
            <p:nvSpPr>
              <p:cNvPr id="80" name="Text Box 33"/>
              <p:cNvSpPr txBox="1">
                <a:spLocks noChangeArrowheads="1"/>
              </p:cNvSpPr>
              <p:nvPr/>
            </p:nvSpPr>
            <p:spPr bwMode="auto">
              <a:xfrm>
                <a:off x="5765162" y="2545858"/>
                <a:ext cx="382471" cy="175433"/>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900" kern="0" dirty="0">
                    <a:solidFill>
                      <a:schemeClr val="tx1"/>
                    </a:solidFill>
                    <a:latin typeface="Arial" pitchFamily="34" charset="0"/>
                    <a:cs typeface="Arial" pitchFamily="34" charset="0"/>
                    <a:sym typeface="Symbol"/>
                  </a:rPr>
                  <a:t>m</a:t>
                </a:r>
              </a:p>
            </p:txBody>
          </p:sp>
        </p:grpSp>
        <p:sp>
          <p:nvSpPr>
            <p:cNvPr id="94" name="Text Box 33"/>
            <p:cNvSpPr txBox="1">
              <a:spLocks noChangeArrowheads="1"/>
            </p:cNvSpPr>
            <p:nvPr/>
          </p:nvSpPr>
          <p:spPr bwMode="auto">
            <a:xfrm>
              <a:off x="4793992" y="2435774"/>
              <a:ext cx="314323" cy="160044"/>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800" kern="0" dirty="0">
                  <a:solidFill>
                    <a:schemeClr val="tx1"/>
                  </a:solidFill>
                  <a:latin typeface="Arial" pitchFamily="34" charset="0"/>
                  <a:cs typeface="Arial" pitchFamily="34" charset="0"/>
                  <a:sym typeface="Symbol"/>
                </a:rPr>
                <a:t>0</a:t>
              </a:r>
              <a:endParaRPr kumimoji="0" lang="en-US" sz="800" b="0" u="none" strike="noStrike" kern="0" cap="none" spc="0" normalizeH="0" baseline="-25000" noProof="0" dirty="0">
                <a:ln>
                  <a:noFill/>
                </a:ln>
                <a:solidFill>
                  <a:schemeClr val="tx1"/>
                </a:solidFill>
                <a:effectLst/>
                <a:uLnTx/>
                <a:uFillTx/>
                <a:latin typeface="Arial" pitchFamily="34" charset="0"/>
                <a:cs typeface="Arial" pitchFamily="34" charset="0"/>
              </a:endParaRPr>
            </a:p>
          </p:txBody>
        </p:sp>
        <p:sp>
          <p:nvSpPr>
            <p:cNvPr id="95" name="Text Box 33"/>
            <p:cNvSpPr txBox="1">
              <a:spLocks noChangeArrowheads="1"/>
            </p:cNvSpPr>
            <p:nvPr/>
          </p:nvSpPr>
          <p:spPr bwMode="auto">
            <a:xfrm>
              <a:off x="4793992" y="1129096"/>
              <a:ext cx="314323" cy="160044"/>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800" kern="0" dirty="0">
                  <a:solidFill>
                    <a:schemeClr val="tx1"/>
                  </a:solidFill>
                  <a:latin typeface="Arial" pitchFamily="34" charset="0"/>
                  <a:cs typeface="Arial" pitchFamily="34" charset="0"/>
                  <a:sym typeface="Symbol"/>
                </a:rPr>
                <a:t>20</a:t>
              </a:r>
              <a:endParaRPr kumimoji="0" lang="en-US" sz="800" b="0" u="none" strike="noStrike" kern="0" cap="none" spc="0" normalizeH="0" baseline="-25000" noProof="0" dirty="0">
                <a:ln>
                  <a:noFill/>
                </a:ln>
                <a:solidFill>
                  <a:schemeClr val="tx1"/>
                </a:solidFill>
                <a:effectLst/>
                <a:uLnTx/>
                <a:uFillTx/>
                <a:latin typeface="Arial" pitchFamily="34" charset="0"/>
                <a:cs typeface="Arial" pitchFamily="34" charset="0"/>
              </a:endParaRPr>
            </a:p>
          </p:txBody>
        </p:sp>
        <p:sp>
          <p:nvSpPr>
            <p:cNvPr id="96" name="Text Box 33"/>
            <p:cNvSpPr txBox="1">
              <a:spLocks noChangeArrowheads="1"/>
            </p:cNvSpPr>
            <p:nvPr/>
          </p:nvSpPr>
          <p:spPr bwMode="auto">
            <a:xfrm>
              <a:off x="4793992" y="1455766"/>
              <a:ext cx="314323" cy="160044"/>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800" kern="0" noProof="0" dirty="0">
                  <a:solidFill>
                    <a:schemeClr val="tx1"/>
                  </a:solidFill>
                  <a:latin typeface="Arial" pitchFamily="34" charset="0"/>
                  <a:cs typeface="Arial" pitchFamily="34" charset="0"/>
                  <a:sym typeface="Symbol"/>
                </a:rPr>
                <a:t>15</a:t>
              </a:r>
              <a:endParaRPr kumimoji="0" lang="en-US" sz="800" b="0" u="none" strike="noStrike" kern="0" cap="none" spc="0" normalizeH="0" baseline="-25000" noProof="0" dirty="0">
                <a:ln>
                  <a:noFill/>
                </a:ln>
                <a:solidFill>
                  <a:schemeClr val="tx1"/>
                </a:solidFill>
                <a:effectLst/>
                <a:uLnTx/>
                <a:uFillTx/>
                <a:latin typeface="Arial" pitchFamily="34" charset="0"/>
                <a:cs typeface="Arial" pitchFamily="34" charset="0"/>
              </a:endParaRPr>
            </a:p>
          </p:txBody>
        </p:sp>
        <p:sp>
          <p:nvSpPr>
            <p:cNvPr id="97" name="Text Box 33"/>
            <p:cNvSpPr txBox="1">
              <a:spLocks noChangeArrowheads="1"/>
            </p:cNvSpPr>
            <p:nvPr/>
          </p:nvSpPr>
          <p:spPr bwMode="auto">
            <a:xfrm>
              <a:off x="4793992" y="1782436"/>
              <a:ext cx="314323" cy="160044"/>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800" kern="0" dirty="0">
                  <a:solidFill>
                    <a:schemeClr val="tx1"/>
                  </a:solidFill>
                  <a:latin typeface="Arial" pitchFamily="34" charset="0"/>
                  <a:cs typeface="Arial" pitchFamily="34" charset="0"/>
                  <a:sym typeface="Symbol"/>
                </a:rPr>
                <a:t>10</a:t>
              </a:r>
              <a:endParaRPr kumimoji="0" lang="en-US" sz="800" b="0" u="none" strike="noStrike" kern="0" cap="none" spc="0" normalizeH="0" baseline="-25000" noProof="0" dirty="0">
                <a:ln>
                  <a:noFill/>
                </a:ln>
                <a:solidFill>
                  <a:schemeClr val="tx1"/>
                </a:solidFill>
                <a:effectLst/>
                <a:uLnTx/>
                <a:uFillTx/>
                <a:latin typeface="Arial" pitchFamily="34" charset="0"/>
                <a:cs typeface="Arial" pitchFamily="34" charset="0"/>
              </a:endParaRPr>
            </a:p>
          </p:txBody>
        </p:sp>
        <p:sp>
          <p:nvSpPr>
            <p:cNvPr id="98" name="Text Box 33"/>
            <p:cNvSpPr txBox="1">
              <a:spLocks noChangeArrowheads="1"/>
            </p:cNvSpPr>
            <p:nvPr/>
          </p:nvSpPr>
          <p:spPr bwMode="auto">
            <a:xfrm>
              <a:off x="4793992" y="2109106"/>
              <a:ext cx="314323" cy="160044"/>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800" kern="0" dirty="0">
                  <a:solidFill>
                    <a:schemeClr val="tx1"/>
                  </a:solidFill>
                  <a:latin typeface="Arial" pitchFamily="34" charset="0"/>
                  <a:cs typeface="Arial" pitchFamily="34" charset="0"/>
                  <a:sym typeface="Symbol"/>
                </a:rPr>
                <a:t>5</a:t>
              </a:r>
              <a:endParaRPr kumimoji="0" lang="en-US" sz="800" b="0" u="none" strike="noStrike" kern="0" cap="none" spc="0" normalizeH="0" baseline="-25000" noProof="0" dirty="0">
                <a:ln>
                  <a:noFill/>
                </a:ln>
                <a:solidFill>
                  <a:schemeClr val="tx1"/>
                </a:solidFill>
                <a:effectLst/>
                <a:uLnTx/>
                <a:uFillTx/>
                <a:latin typeface="Arial" pitchFamily="34" charset="0"/>
                <a:cs typeface="Arial" pitchFamily="34" charset="0"/>
              </a:endParaRPr>
            </a:p>
          </p:txBody>
        </p:sp>
        <p:sp>
          <p:nvSpPr>
            <p:cNvPr id="99" name="Text Box 33"/>
            <p:cNvSpPr txBox="1">
              <a:spLocks noChangeArrowheads="1"/>
            </p:cNvSpPr>
            <p:nvPr/>
          </p:nvSpPr>
          <p:spPr bwMode="auto">
            <a:xfrm>
              <a:off x="4546945" y="1620873"/>
              <a:ext cx="382471" cy="175433"/>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900" kern="0" dirty="0">
                  <a:solidFill>
                    <a:schemeClr val="tx1"/>
                  </a:solidFill>
                  <a:latin typeface="Arial" pitchFamily="34" charset="0"/>
                  <a:cs typeface="Arial" pitchFamily="34" charset="0"/>
                  <a:sym typeface="Symbol"/>
                </a:rPr>
                <a:t>E [%]</a:t>
              </a:r>
            </a:p>
          </p:txBody>
        </p:sp>
      </p:grpSp>
      <p:sp>
        <p:nvSpPr>
          <p:cNvPr id="2" name="Title 1"/>
          <p:cNvSpPr>
            <a:spLocks noGrp="1"/>
          </p:cNvSpPr>
          <p:nvPr>
            <p:ph type="title"/>
          </p:nvPr>
        </p:nvSpPr>
        <p:spPr>
          <a:xfrm>
            <a:off x="0" y="0"/>
            <a:ext cx="9144000" cy="1033463"/>
          </a:xfrm>
        </p:spPr>
        <p:txBody>
          <a:bodyPr/>
          <a:lstStyle/>
          <a:p>
            <a:r>
              <a:rPr lang="en-US" dirty="0"/>
              <a:t>Local Flow Structure at Separation</a:t>
            </a:r>
          </a:p>
        </p:txBody>
      </p:sp>
      <mc:AlternateContent xmlns:mc="http://schemas.openxmlformats.org/markup-compatibility/2006" xmlns:a14="http://schemas.microsoft.com/office/drawing/2010/main">
        <mc:Choice Requires="a14">
          <p:sp>
            <p:nvSpPr>
              <p:cNvPr id="8" name="TextBox 7"/>
              <p:cNvSpPr txBox="1">
                <a:spLocks noChangeAspect="1"/>
              </p:cNvSpPr>
              <p:nvPr/>
            </p:nvSpPr>
            <p:spPr>
              <a:xfrm>
                <a:off x="2743651" y="1813865"/>
                <a:ext cx="1180323" cy="369332"/>
              </a:xfrm>
              <a:prstGeom prst="rect">
                <a:avLst/>
              </a:prstGeom>
              <a:noFill/>
            </p:spPr>
            <p:txBody>
              <a:bodyPr wrap="none" rtlCol="0">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acc>
                          <m:accPr>
                            <m:chr m:val="⃗"/>
                            <m:ctrlPr>
                              <a:rPr lang="en-US" sz="1600" i="1">
                                <a:solidFill>
                                  <a:schemeClr val="tx1"/>
                                </a:solidFill>
                                <a:latin typeface="Cambria Math" panose="02040503050406030204" pitchFamily="18" charset="0"/>
                              </a:rPr>
                            </m:ctrlPr>
                          </m:accPr>
                          <m:e>
                            <m:r>
                              <a:rPr lang="en-US" sz="1600" i="1">
                                <a:solidFill>
                                  <a:schemeClr val="tx1"/>
                                </a:solidFill>
                                <a:latin typeface="Cambria Math"/>
                                <a:ea typeface="Cambria Math"/>
                              </a:rPr>
                              <m:t>𝜑</m:t>
                            </m:r>
                          </m:e>
                        </m:acc>
                      </m:e>
                      <m:sub>
                        <m:r>
                          <a:rPr lang="en-US" sz="1600" b="0" i="1" smtClean="0">
                            <a:solidFill>
                              <a:schemeClr val="tx1"/>
                            </a:solidFill>
                            <a:latin typeface="Cambria Math"/>
                            <a:ea typeface="Cambria Math"/>
                          </a:rPr>
                          <m:t>𝑚</m:t>
                        </m:r>
                      </m:sub>
                    </m:sSub>
                  </m:oMath>
                </a14:m>
                <a:r>
                  <a:rPr lang="en-US" sz="1800" dirty="0">
                    <a:solidFill>
                      <a:schemeClr val="tx1"/>
                    </a:solidFill>
                    <a:latin typeface="+mj-lt"/>
                  </a:rPr>
                  <a:t>- </a:t>
                </a:r>
                <a:r>
                  <a:rPr lang="en-US" sz="1400" dirty="0">
                    <a:solidFill>
                      <a:schemeClr val="tx1"/>
                    </a:solidFill>
                    <a:latin typeface="+mj-lt"/>
                  </a:rPr>
                  <a:t>modes</a:t>
                </a:r>
              </a:p>
            </p:txBody>
          </p:sp>
        </mc:Choice>
        <mc:Fallback xmlns="">
          <p:sp>
            <p:nvSpPr>
              <p:cNvPr id="8" name="TextBox 7"/>
              <p:cNvSpPr txBox="1">
                <a:spLocks noRot="1" noChangeAspect="1" noMove="1" noResize="1" noEditPoints="1" noAdjustHandles="1" noChangeArrowheads="1" noChangeShapeType="1" noTextEdit="1"/>
              </p:cNvSpPr>
              <p:nvPr/>
            </p:nvSpPr>
            <p:spPr>
              <a:xfrm>
                <a:off x="2743651" y="1813865"/>
                <a:ext cx="1180323" cy="369332"/>
              </a:xfrm>
              <a:prstGeom prst="rect">
                <a:avLst/>
              </a:prstGeom>
              <a:blipFill rotWithShape="1">
                <a:blip r:embed="rId4"/>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727923" y="2181850"/>
                <a:ext cx="1904239" cy="369332"/>
              </a:xfrm>
              <a:prstGeom prst="rect">
                <a:avLst/>
              </a:prstGeom>
              <a:noFill/>
            </p:spPr>
            <p:txBody>
              <a:bodyPr wrap="none" rtlCol="0">
                <a:spAutoFit/>
              </a:bodyPr>
              <a:lstStyle/>
              <a:p>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𝑎</m:t>
                        </m:r>
                      </m:e>
                      <m:sub>
                        <m:r>
                          <a:rPr lang="en-US" sz="1600" i="1">
                            <a:solidFill>
                              <a:schemeClr val="tx1"/>
                            </a:solidFill>
                            <a:latin typeface="Cambria Math"/>
                          </a:rPr>
                          <m:t>𝑚</m:t>
                        </m:r>
                      </m:sub>
                    </m:sSub>
                  </m:oMath>
                </a14:m>
                <a:r>
                  <a:rPr lang="en-US" sz="1800" dirty="0">
                    <a:solidFill>
                      <a:schemeClr val="tx1"/>
                    </a:solidFill>
                    <a:latin typeface="+mj-lt"/>
                  </a:rPr>
                  <a:t>- </a:t>
                </a:r>
                <a:r>
                  <a:rPr lang="en-US" sz="1400" dirty="0">
                    <a:solidFill>
                      <a:schemeClr val="tx1"/>
                    </a:solidFill>
                    <a:latin typeface="+mj-lt"/>
                  </a:rPr>
                  <a:t>time coefficients</a:t>
                </a:r>
              </a:p>
            </p:txBody>
          </p:sp>
        </mc:Choice>
        <mc:Fallback xmlns="">
          <p:sp>
            <p:nvSpPr>
              <p:cNvPr id="9" name="TextBox 8"/>
              <p:cNvSpPr txBox="1">
                <a:spLocks noRot="1" noChangeAspect="1" noMove="1" noResize="1" noEditPoints="1" noAdjustHandles="1" noChangeArrowheads="1" noChangeShapeType="1" noTextEdit="1"/>
              </p:cNvSpPr>
              <p:nvPr/>
            </p:nvSpPr>
            <p:spPr>
              <a:xfrm>
                <a:off x="2727923" y="2181850"/>
                <a:ext cx="1904239" cy="369332"/>
              </a:xfrm>
              <a:prstGeom prst="rect">
                <a:avLst/>
              </a:prstGeom>
              <a:blipFill rotWithShape="1">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a:spLocks noChangeAspect="1"/>
              </p:cNvSpPr>
              <p:nvPr/>
            </p:nvSpPr>
            <p:spPr>
              <a:xfrm>
                <a:off x="525327" y="1819889"/>
                <a:ext cx="2194560" cy="6705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solidFill>
                                <a:schemeClr val="tx1"/>
                              </a:solidFill>
                              <a:latin typeface="Cambria Math" panose="02040503050406030204" pitchFamily="18" charset="0"/>
                            </a:rPr>
                          </m:ctrlPr>
                        </m:accPr>
                        <m:e>
                          <m:r>
                            <a:rPr lang="en-US" sz="1600" b="0" i="1" smtClean="0">
                              <a:solidFill>
                                <a:schemeClr val="tx1"/>
                              </a:solidFill>
                              <a:latin typeface="Cambria Math" panose="02040503050406030204" pitchFamily="18" charset="0"/>
                            </a:rPr>
                            <m:t>𝑋</m:t>
                          </m:r>
                        </m:e>
                      </m:acc>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a:rPr>
                            <m:t>𝑡</m:t>
                          </m:r>
                        </m:e>
                      </m:d>
                      <m:r>
                        <a:rPr lang="en-US" sz="1600" b="0" i="1" smtClean="0">
                          <a:solidFill>
                            <a:schemeClr val="tx1"/>
                          </a:solidFill>
                          <a:latin typeface="Cambria Math"/>
                        </a:rPr>
                        <m:t>= </m:t>
                      </m:r>
                      <m:acc>
                        <m:accPr>
                          <m:chr m:val="̅"/>
                          <m:ctrlPr>
                            <a:rPr lang="en-US" sz="1600" b="0" i="1" smtClean="0">
                              <a:solidFill>
                                <a:schemeClr val="tx1"/>
                              </a:solidFill>
                              <a:latin typeface="Cambria Math" panose="02040503050406030204" pitchFamily="18" charset="0"/>
                            </a:rPr>
                          </m:ctrlPr>
                        </m:accPr>
                        <m:e>
                          <m:acc>
                            <m:accPr>
                              <m:chr m:val="⃗"/>
                              <m:ctrlPr>
                                <a:rPr lang="en-US" sz="1600" b="0" i="1" smtClean="0">
                                  <a:solidFill>
                                    <a:schemeClr val="tx1"/>
                                  </a:solidFill>
                                  <a:latin typeface="Cambria Math" panose="02040503050406030204" pitchFamily="18" charset="0"/>
                                </a:rPr>
                              </m:ctrlPr>
                            </m:accPr>
                            <m:e>
                              <m:r>
                                <a:rPr lang="en-US" sz="1600" b="0" i="1" smtClean="0">
                                  <a:solidFill>
                                    <a:schemeClr val="tx1"/>
                                  </a:solidFill>
                                  <a:latin typeface="Cambria Math" panose="02040503050406030204" pitchFamily="18" charset="0"/>
                                </a:rPr>
                                <m:t>𝑋</m:t>
                              </m:r>
                            </m:e>
                          </m:acc>
                        </m:e>
                      </m:acc>
                      <m:r>
                        <a:rPr lang="en-US" sz="1600" b="0" i="1" smtClean="0">
                          <a:solidFill>
                            <a:schemeClr val="tx1"/>
                          </a:solidFill>
                          <a:latin typeface="Cambria Math"/>
                        </a:rPr>
                        <m:t>+</m:t>
                      </m:r>
                      <m:nary>
                        <m:naryPr>
                          <m:chr m:val="∑"/>
                          <m:ctrlPr>
                            <a:rPr lang="en-US" sz="1600" b="0" i="1" smtClean="0">
                              <a:solidFill>
                                <a:schemeClr val="tx1"/>
                              </a:solidFill>
                              <a:latin typeface="Cambria Math" panose="02040503050406030204" pitchFamily="18" charset="0"/>
                            </a:rPr>
                          </m:ctrlPr>
                        </m:naryPr>
                        <m:sub>
                          <m:r>
                            <m:rPr>
                              <m:brk m:alnAt="23"/>
                            </m:rPr>
                            <a:rPr lang="en-US" sz="1600" b="0" i="1" smtClean="0">
                              <a:solidFill>
                                <a:schemeClr val="tx1"/>
                              </a:solidFill>
                              <a:latin typeface="Cambria Math"/>
                            </a:rPr>
                            <m:t>𝑚</m:t>
                          </m:r>
                          <m:r>
                            <a:rPr lang="en-US" sz="1600" b="0" i="1" smtClean="0">
                              <a:solidFill>
                                <a:schemeClr val="tx1"/>
                              </a:solidFill>
                              <a:latin typeface="Cambria Math"/>
                            </a:rPr>
                            <m:t>=1</m:t>
                          </m:r>
                        </m:sub>
                        <m:sup>
                          <m:r>
                            <a:rPr lang="en-US" sz="1600" b="0" i="1" smtClean="0">
                              <a:solidFill>
                                <a:schemeClr val="tx1"/>
                              </a:solidFill>
                              <a:latin typeface="Cambria Math"/>
                              <a:ea typeface="Cambria Math"/>
                            </a:rPr>
                            <m:t>∞</m:t>
                          </m:r>
                        </m:sup>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a:rPr>
                                <m:t>𝑎</m:t>
                              </m:r>
                            </m:e>
                            <m:sub>
                              <m:r>
                                <a:rPr lang="en-US" sz="1600" b="0" i="1" smtClean="0">
                                  <a:solidFill>
                                    <a:schemeClr val="tx1"/>
                                  </a:solidFill>
                                  <a:latin typeface="Cambria Math"/>
                                </a:rPr>
                                <m:t>𝑚</m:t>
                              </m:r>
                            </m:sub>
                          </m:sSub>
                          <m:sSub>
                            <m:sSubPr>
                              <m:ctrlPr>
                                <a:rPr lang="en-US" sz="1600" b="0" i="1" smtClean="0">
                                  <a:solidFill>
                                    <a:schemeClr val="tx1"/>
                                  </a:solidFill>
                                  <a:latin typeface="Cambria Math" panose="02040503050406030204" pitchFamily="18" charset="0"/>
                                </a:rPr>
                              </m:ctrlPr>
                            </m:sSubPr>
                            <m:e>
                              <m:acc>
                                <m:accPr>
                                  <m:chr m:val="⃗"/>
                                  <m:ctrlPr>
                                    <a:rPr lang="en-US" sz="1600" b="0" i="1" smtClean="0">
                                      <a:solidFill>
                                        <a:schemeClr val="tx1"/>
                                      </a:solidFill>
                                      <a:latin typeface="Cambria Math" panose="02040503050406030204" pitchFamily="18" charset="0"/>
                                    </a:rPr>
                                  </m:ctrlPr>
                                </m:accPr>
                                <m:e>
                                  <m:r>
                                    <a:rPr lang="en-US" sz="1600" i="1">
                                      <a:solidFill>
                                        <a:schemeClr val="tx1"/>
                                      </a:solidFill>
                                      <a:latin typeface="Cambria Math"/>
                                      <a:ea typeface="Cambria Math"/>
                                    </a:rPr>
                                    <m:t>𝜑</m:t>
                                  </m:r>
                                </m:e>
                              </m:acc>
                            </m:e>
                            <m:sub>
                              <m:r>
                                <a:rPr lang="en-US" sz="1600" b="0" i="1" smtClean="0">
                                  <a:solidFill>
                                    <a:schemeClr val="tx1"/>
                                  </a:solidFill>
                                  <a:latin typeface="Cambria Math"/>
                                </a:rPr>
                                <m:t>𝑚</m:t>
                              </m:r>
                            </m:sub>
                          </m:sSub>
                        </m:e>
                      </m:nary>
                    </m:oMath>
                  </m:oMathPara>
                </a14:m>
                <a:endParaRPr lang="en-US" sz="1600"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25327" y="1819889"/>
                <a:ext cx="2194560" cy="670509"/>
              </a:xfrm>
              <a:prstGeom prst="rect">
                <a:avLst/>
              </a:prstGeom>
              <a:blipFill rotWithShape="1">
                <a:blip r:embed="rId6"/>
                <a:stretch>
                  <a:fillRect b="-6364"/>
                </a:stretch>
              </a:blipFill>
            </p:spPr>
            <p:txBody>
              <a:bodyPr/>
              <a:lstStyle/>
              <a:p>
                <a:r>
                  <a:rPr lang="en-US">
                    <a:noFill/>
                  </a:rPr>
                  <a:t> </a:t>
                </a:r>
              </a:p>
            </p:txBody>
          </p:sp>
        </mc:Fallback>
      </mc:AlternateContent>
      <p:grpSp>
        <p:nvGrpSpPr>
          <p:cNvPr id="36" name="Group 35"/>
          <p:cNvGrpSpPr/>
          <p:nvPr/>
        </p:nvGrpSpPr>
        <p:grpSpPr>
          <a:xfrm>
            <a:off x="1248195" y="3389303"/>
            <a:ext cx="7530132" cy="2435180"/>
            <a:chOff x="651445" y="3389303"/>
            <a:chExt cx="7530132" cy="2435180"/>
          </a:xfrm>
        </p:grpSpPr>
        <p:grpSp>
          <p:nvGrpSpPr>
            <p:cNvPr id="15" name="Group 14"/>
            <p:cNvGrpSpPr/>
            <p:nvPr/>
          </p:nvGrpSpPr>
          <p:grpSpPr>
            <a:xfrm>
              <a:off x="4419064" y="4579385"/>
              <a:ext cx="1250766" cy="1245098"/>
              <a:chOff x="4620326" y="4867447"/>
              <a:chExt cx="1250766" cy="1245098"/>
            </a:xfrm>
          </p:grpSpPr>
          <p:pic>
            <p:nvPicPr>
              <p:cNvPr id="32" name="Picture 31">
                <a:extLst>
                  <a:ext uri="{FF2B5EF4-FFF2-40B4-BE49-F238E27FC236}">
                    <a16:creationId xmlns:a16="http://schemas.microsoft.com/office/drawing/2014/main" id="{DF89E3D3-147D-4ED9-9FE0-9325C3E6A620}"/>
                  </a:ext>
                </a:extLst>
              </p:cNvPr>
              <p:cNvPicPr>
                <a:picLocks noChangeAspect="1"/>
              </p:cNvPicPr>
              <p:nvPr/>
            </p:nvPicPr>
            <p:blipFill>
              <a:blip r:embed="rId7"/>
              <a:srcRect l="11703" r="19830" b="9223"/>
              <a:stretch>
                <a:fillRect/>
              </a:stretch>
            </p:blipFill>
            <p:spPr>
              <a:xfrm>
                <a:off x="4620326" y="4867447"/>
                <a:ext cx="1250766" cy="1245098"/>
              </a:xfrm>
              <a:prstGeom prst="rect">
                <a:avLst/>
              </a:prstGeom>
            </p:spPr>
          </p:pic>
          <p:sp>
            <p:nvSpPr>
              <p:cNvPr id="38" name="Right Triangle 37">
                <a:extLst>
                  <a:ext uri="{FF2B5EF4-FFF2-40B4-BE49-F238E27FC236}">
                    <a16:creationId xmlns:a16="http://schemas.microsoft.com/office/drawing/2014/main" id="{966E93B1-68D7-4C16-A11A-B0BA9C671826}"/>
                  </a:ext>
                </a:extLst>
              </p:cNvPr>
              <p:cNvSpPr/>
              <p:nvPr/>
            </p:nvSpPr>
            <p:spPr>
              <a:xfrm>
                <a:off x="4654441" y="5054681"/>
                <a:ext cx="758698" cy="1029267"/>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51445" y="4579385"/>
              <a:ext cx="1250766" cy="1245098"/>
              <a:chOff x="4620326" y="3622349"/>
              <a:chExt cx="1250766" cy="1245098"/>
            </a:xfrm>
          </p:grpSpPr>
          <p:pic>
            <p:nvPicPr>
              <p:cNvPr id="29" name="Picture 28">
                <a:extLst>
                  <a:ext uri="{FF2B5EF4-FFF2-40B4-BE49-F238E27FC236}">
                    <a16:creationId xmlns:a16="http://schemas.microsoft.com/office/drawing/2014/main" id="{DBC91341-E2A7-41B5-8E72-A6B1E4C61213}"/>
                  </a:ext>
                </a:extLst>
              </p:cNvPr>
              <p:cNvPicPr>
                <a:picLocks noChangeAspect="1"/>
              </p:cNvPicPr>
              <p:nvPr/>
            </p:nvPicPr>
            <p:blipFill>
              <a:blip r:embed="rId8"/>
              <a:srcRect l="11703" r="19830" b="9223"/>
              <a:stretch>
                <a:fillRect/>
              </a:stretch>
            </p:blipFill>
            <p:spPr>
              <a:xfrm>
                <a:off x="4620326" y="3622349"/>
                <a:ext cx="1250766" cy="1245098"/>
              </a:xfrm>
              <a:prstGeom prst="rect">
                <a:avLst/>
              </a:prstGeom>
            </p:spPr>
          </p:pic>
          <p:sp>
            <p:nvSpPr>
              <p:cNvPr id="44" name="Right Triangle 43">
                <a:extLst>
                  <a:ext uri="{FF2B5EF4-FFF2-40B4-BE49-F238E27FC236}">
                    <a16:creationId xmlns:a16="http://schemas.microsoft.com/office/drawing/2014/main" id="{DF7CC2D0-55C2-416C-8E31-32364B709CB4}"/>
                  </a:ext>
                </a:extLst>
              </p:cNvPr>
              <p:cNvSpPr/>
              <p:nvPr/>
            </p:nvSpPr>
            <p:spPr>
              <a:xfrm>
                <a:off x="4651728" y="3812296"/>
                <a:ext cx="758698" cy="1029267"/>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907318" y="4579385"/>
              <a:ext cx="1250766" cy="1245098"/>
              <a:chOff x="5871092" y="3622349"/>
              <a:chExt cx="1250766" cy="1245098"/>
            </a:xfrm>
          </p:grpSpPr>
          <p:pic>
            <p:nvPicPr>
              <p:cNvPr id="30" name="Picture 29">
                <a:extLst>
                  <a:ext uri="{FF2B5EF4-FFF2-40B4-BE49-F238E27FC236}">
                    <a16:creationId xmlns:a16="http://schemas.microsoft.com/office/drawing/2014/main" id="{DD91F4A8-3B58-4C12-A1DB-DE57044D11C8}"/>
                  </a:ext>
                </a:extLst>
              </p:cNvPr>
              <p:cNvPicPr>
                <a:picLocks noChangeAspect="1"/>
              </p:cNvPicPr>
              <p:nvPr/>
            </p:nvPicPr>
            <p:blipFill>
              <a:blip r:embed="rId9"/>
              <a:srcRect l="11703" r="19830" b="9223"/>
              <a:stretch>
                <a:fillRect/>
              </a:stretch>
            </p:blipFill>
            <p:spPr>
              <a:xfrm>
                <a:off x="5871092" y="3622349"/>
                <a:ext cx="1250766" cy="1245098"/>
              </a:xfrm>
              <a:prstGeom prst="rect">
                <a:avLst/>
              </a:prstGeom>
            </p:spPr>
          </p:pic>
          <p:sp>
            <p:nvSpPr>
              <p:cNvPr id="45" name="Right Triangle 44">
                <a:extLst>
                  <a:ext uri="{FF2B5EF4-FFF2-40B4-BE49-F238E27FC236}">
                    <a16:creationId xmlns:a16="http://schemas.microsoft.com/office/drawing/2014/main" id="{86E17AD1-C399-4AEE-86B7-DDDACD94BC85}"/>
                  </a:ext>
                </a:extLst>
              </p:cNvPr>
              <p:cNvSpPr/>
              <p:nvPr/>
            </p:nvSpPr>
            <p:spPr>
              <a:xfrm>
                <a:off x="5902494" y="3812295"/>
                <a:ext cx="758698" cy="1029267"/>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163191" y="4579385"/>
              <a:ext cx="1250766" cy="1245098"/>
              <a:chOff x="7121858" y="3622349"/>
              <a:chExt cx="1250766" cy="1245098"/>
            </a:xfrm>
          </p:grpSpPr>
          <p:pic>
            <p:nvPicPr>
              <p:cNvPr id="31" name="Picture 30">
                <a:extLst>
                  <a:ext uri="{FF2B5EF4-FFF2-40B4-BE49-F238E27FC236}">
                    <a16:creationId xmlns:a16="http://schemas.microsoft.com/office/drawing/2014/main" id="{9267FCF1-F44C-4A12-BD5D-F68897A68D92}"/>
                  </a:ext>
                </a:extLst>
              </p:cNvPr>
              <p:cNvPicPr>
                <a:picLocks noChangeAspect="1"/>
              </p:cNvPicPr>
              <p:nvPr/>
            </p:nvPicPr>
            <p:blipFill>
              <a:blip r:embed="rId10"/>
              <a:srcRect l="11703" r="19830" b="9223"/>
              <a:stretch>
                <a:fillRect/>
              </a:stretch>
            </p:blipFill>
            <p:spPr>
              <a:xfrm>
                <a:off x="7121858" y="3622349"/>
                <a:ext cx="1250766" cy="1245098"/>
              </a:xfrm>
              <a:prstGeom prst="rect">
                <a:avLst/>
              </a:prstGeom>
            </p:spPr>
          </p:pic>
          <p:sp>
            <p:nvSpPr>
              <p:cNvPr id="46" name="Right Triangle 45">
                <a:extLst>
                  <a:ext uri="{FF2B5EF4-FFF2-40B4-BE49-F238E27FC236}">
                    <a16:creationId xmlns:a16="http://schemas.microsoft.com/office/drawing/2014/main" id="{C260CBC3-9950-4C88-85DA-B3A4A09ADCEA}"/>
                  </a:ext>
                </a:extLst>
              </p:cNvPr>
              <p:cNvSpPr/>
              <p:nvPr/>
            </p:nvSpPr>
            <p:spPr>
              <a:xfrm>
                <a:off x="7150164" y="3812294"/>
                <a:ext cx="758698" cy="1029267"/>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674937" y="4579385"/>
              <a:ext cx="1250766" cy="1245098"/>
              <a:chOff x="5871092" y="4867447"/>
              <a:chExt cx="1250766" cy="1245098"/>
            </a:xfrm>
          </p:grpSpPr>
          <p:pic>
            <p:nvPicPr>
              <p:cNvPr id="33" name="Picture 32">
                <a:extLst>
                  <a:ext uri="{FF2B5EF4-FFF2-40B4-BE49-F238E27FC236}">
                    <a16:creationId xmlns:a16="http://schemas.microsoft.com/office/drawing/2014/main" id="{ABEE5CA0-6673-4B6E-8894-B90DAD7EB594}"/>
                  </a:ext>
                </a:extLst>
              </p:cNvPr>
              <p:cNvPicPr>
                <a:picLocks noChangeAspect="1"/>
              </p:cNvPicPr>
              <p:nvPr/>
            </p:nvPicPr>
            <p:blipFill>
              <a:blip r:embed="rId11"/>
              <a:srcRect l="11703" r="19830" b="9223"/>
              <a:stretch>
                <a:fillRect/>
              </a:stretch>
            </p:blipFill>
            <p:spPr>
              <a:xfrm>
                <a:off x="5871092" y="4867447"/>
                <a:ext cx="1250766" cy="1245098"/>
              </a:xfrm>
              <a:prstGeom prst="rect">
                <a:avLst/>
              </a:prstGeom>
            </p:spPr>
          </p:pic>
          <p:sp>
            <p:nvSpPr>
              <p:cNvPr id="47" name="Right Triangle 46">
                <a:extLst>
                  <a:ext uri="{FF2B5EF4-FFF2-40B4-BE49-F238E27FC236}">
                    <a16:creationId xmlns:a16="http://schemas.microsoft.com/office/drawing/2014/main" id="{111A1192-FE22-419B-BBBF-CC2688CA3415}"/>
                  </a:ext>
                </a:extLst>
              </p:cNvPr>
              <p:cNvSpPr/>
              <p:nvPr/>
            </p:nvSpPr>
            <p:spPr>
              <a:xfrm>
                <a:off x="5902494" y="5054681"/>
                <a:ext cx="758698" cy="1029267"/>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930811" y="4579385"/>
              <a:ext cx="1250766" cy="1245098"/>
              <a:chOff x="7121858" y="4867447"/>
              <a:chExt cx="1250766" cy="1245098"/>
            </a:xfrm>
          </p:grpSpPr>
          <p:pic>
            <p:nvPicPr>
              <p:cNvPr id="34" name="Picture 33">
                <a:extLst>
                  <a:ext uri="{FF2B5EF4-FFF2-40B4-BE49-F238E27FC236}">
                    <a16:creationId xmlns:a16="http://schemas.microsoft.com/office/drawing/2014/main" id="{7074A1D5-6C7E-44F6-8900-F78667B8CA6E}"/>
                  </a:ext>
                </a:extLst>
              </p:cNvPr>
              <p:cNvPicPr>
                <a:picLocks noChangeAspect="1"/>
              </p:cNvPicPr>
              <p:nvPr/>
            </p:nvPicPr>
            <p:blipFill>
              <a:blip r:embed="rId12"/>
              <a:srcRect l="11703" r="19830" b="9223"/>
              <a:stretch>
                <a:fillRect/>
              </a:stretch>
            </p:blipFill>
            <p:spPr>
              <a:xfrm>
                <a:off x="7121858" y="4867447"/>
                <a:ext cx="1250766" cy="1245098"/>
              </a:xfrm>
              <a:prstGeom prst="rect">
                <a:avLst/>
              </a:prstGeom>
            </p:spPr>
          </p:pic>
          <p:sp>
            <p:nvSpPr>
              <p:cNvPr id="48" name="Right Triangle 47">
                <a:extLst>
                  <a:ext uri="{FF2B5EF4-FFF2-40B4-BE49-F238E27FC236}">
                    <a16:creationId xmlns:a16="http://schemas.microsoft.com/office/drawing/2014/main" id="{A7927112-B5BD-419D-B264-95AFFE211376}"/>
                  </a:ext>
                </a:extLst>
              </p:cNvPr>
              <p:cNvSpPr/>
              <p:nvPr/>
            </p:nvSpPr>
            <p:spPr>
              <a:xfrm>
                <a:off x="7150164" y="5054681"/>
                <a:ext cx="758698" cy="1029267"/>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419066" y="3389307"/>
              <a:ext cx="1250766" cy="1245098"/>
              <a:chOff x="557780" y="4867451"/>
              <a:chExt cx="1250766" cy="1245098"/>
            </a:xfrm>
          </p:grpSpPr>
          <p:pic>
            <p:nvPicPr>
              <p:cNvPr id="26" name="Picture 25">
                <a:extLst>
                  <a:ext uri="{FF2B5EF4-FFF2-40B4-BE49-F238E27FC236}">
                    <a16:creationId xmlns:a16="http://schemas.microsoft.com/office/drawing/2014/main" id="{18A5BA36-A7B2-4E62-A4FB-62DD894F63C5}"/>
                  </a:ext>
                </a:extLst>
              </p:cNvPr>
              <p:cNvPicPr>
                <a:picLocks noChangeAspect="1"/>
              </p:cNvPicPr>
              <p:nvPr/>
            </p:nvPicPr>
            <p:blipFill>
              <a:blip r:embed="rId13"/>
              <a:srcRect l="11703" r="19830" b="9223"/>
              <a:stretch>
                <a:fillRect/>
              </a:stretch>
            </p:blipFill>
            <p:spPr>
              <a:xfrm>
                <a:off x="557780" y="4867451"/>
                <a:ext cx="1250766" cy="1245098"/>
              </a:xfrm>
              <a:prstGeom prst="rect">
                <a:avLst/>
              </a:prstGeom>
            </p:spPr>
          </p:pic>
          <p:sp>
            <p:nvSpPr>
              <p:cNvPr id="37" name="Right Triangle 36">
                <a:extLst>
                  <a:ext uri="{FF2B5EF4-FFF2-40B4-BE49-F238E27FC236}">
                    <a16:creationId xmlns:a16="http://schemas.microsoft.com/office/drawing/2014/main" id="{9454A06D-AF45-47A1-AFD1-C41646AAE822}"/>
                  </a:ext>
                </a:extLst>
              </p:cNvPr>
              <p:cNvSpPr/>
              <p:nvPr/>
            </p:nvSpPr>
            <p:spPr>
              <a:xfrm>
                <a:off x="588437" y="5630316"/>
                <a:ext cx="1142682" cy="457091"/>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51445" y="3389303"/>
              <a:ext cx="1250768" cy="1245102"/>
              <a:chOff x="557780" y="3622349"/>
              <a:chExt cx="1250768" cy="1245102"/>
            </a:xfrm>
          </p:grpSpPr>
          <p:pic>
            <p:nvPicPr>
              <p:cNvPr id="23" name="Picture 22">
                <a:extLst>
                  <a:ext uri="{FF2B5EF4-FFF2-40B4-BE49-F238E27FC236}">
                    <a16:creationId xmlns:a16="http://schemas.microsoft.com/office/drawing/2014/main" id="{D1321961-EBD3-45E4-B409-165CE46A014A}"/>
                  </a:ext>
                </a:extLst>
              </p:cNvPr>
              <p:cNvPicPr>
                <a:picLocks noChangeAspect="1"/>
              </p:cNvPicPr>
              <p:nvPr/>
            </p:nvPicPr>
            <p:blipFill rotWithShape="1">
              <a:blip r:embed="rId14"/>
              <a:srcRect l="11703" r="19830" b="9223"/>
              <a:stretch/>
            </p:blipFill>
            <p:spPr>
              <a:xfrm>
                <a:off x="557780" y="3622349"/>
                <a:ext cx="1250768" cy="1245102"/>
              </a:xfrm>
              <a:prstGeom prst="rect">
                <a:avLst/>
              </a:prstGeom>
            </p:spPr>
          </p:pic>
          <p:sp>
            <p:nvSpPr>
              <p:cNvPr id="39" name="Right Triangle 38">
                <a:extLst>
                  <a:ext uri="{FF2B5EF4-FFF2-40B4-BE49-F238E27FC236}">
                    <a16:creationId xmlns:a16="http://schemas.microsoft.com/office/drawing/2014/main" id="{DC3F7301-3026-48DE-84C8-7A34C3B4D5BE}"/>
                  </a:ext>
                </a:extLst>
              </p:cNvPr>
              <p:cNvSpPr/>
              <p:nvPr/>
            </p:nvSpPr>
            <p:spPr>
              <a:xfrm>
                <a:off x="589643" y="4384474"/>
                <a:ext cx="1142682" cy="457091"/>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907320" y="3389307"/>
              <a:ext cx="1250766" cy="1245098"/>
              <a:chOff x="1808546" y="3622349"/>
              <a:chExt cx="1250766" cy="1245098"/>
            </a:xfrm>
          </p:grpSpPr>
          <p:pic>
            <p:nvPicPr>
              <p:cNvPr id="24" name="Picture 23">
                <a:extLst>
                  <a:ext uri="{FF2B5EF4-FFF2-40B4-BE49-F238E27FC236}">
                    <a16:creationId xmlns:a16="http://schemas.microsoft.com/office/drawing/2014/main" id="{E3BEA66F-4F5B-451C-93B0-9A8460FC5E9B}"/>
                  </a:ext>
                </a:extLst>
              </p:cNvPr>
              <p:cNvPicPr>
                <a:picLocks noChangeAspect="1"/>
              </p:cNvPicPr>
              <p:nvPr/>
            </p:nvPicPr>
            <p:blipFill>
              <a:blip r:embed="rId15"/>
              <a:srcRect l="11703" r="19830" b="9223"/>
              <a:stretch>
                <a:fillRect/>
              </a:stretch>
            </p:blipFill>
            <p:spPr>
              <a:xfrm>
                <a:off x="1808546" y="3622349"/>
                <a:ext cx="1250766" cy="1245098"/>
              </a:xfrm>
              <a:prstGeom prst="rect">
                <a:avLst/>
              </a:prstGeom>
            </p:spPr>
          </p:pic>
          <p:sp>
            <p:nvSpPr>
              <p:cNvPr id="40" name="Right Triangle 39">
                <a:extLst>
                  <a:ext uri="{FF2B5EF4-FFF2-40B4-BE49-F238E27FC236}">
                    <a16:creationId xmlns:a16="http://schemas.microsoft.com/office/drawing/2014/main" id="{4EBB6F45-5D7F-4E37-A6A7-270978624206}"/>
                  </a:ext>
                </a:extLst>
              </p:cNvPr>
              <p:cNvSpPr/>
              <p:nvPr/>
            </p:nvSpPr>
            <p:spPr>
              <a:xfrm>
                <a:off x="1840407" y="4384473"/>
                <a:ext cx="1142682" cy="457091"/>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674939" y="3389307"/>
              <a:ext cx="1250766" cy="1245098"/>
              <a:chOff x="1808546" y="4867451"/>
              <a:chExt cx="1250766" cy="1245098"/>
            </a:xfrm>
          </p:grpSpPr>
          <p:pic>
            <p:nvPicPr>
              <p:cNvPr id="27" name="Picture 26">
                <a:extLst>
                  <a:ext uri="{FF2B5EF4-FFF2-40B4-BE49-F238E27FC236}">
                    <a16:creationId xmlns:a16="http://schemas.microsoft.com/office/drawing/2014/main" id="{ACC9FD14-EC9B-4B79-AF28-281AD0B74195}"/>
                  </a:ext>
                </a:extLst>
              </p:cNvPr>
              <p:cNvPicPr>
                <a:picLocks noChangeAspect="1"/>
              </p:cNvPicPr>
              <p:nvPr/>
            </p:nvPicPr>
            <p:blipFill>
              <a:blip r:embed="rId16"/>
              <a:srcRect l="11703" r="19830" b="9223"/>
              <a:stretch>
                <a:fillRect/>
              </a:stretch>
            </p:blipFill>
            <p:spPr>
              <a:xfrm>
                <a:off x="1808546" y="4867451"/>
                <a:ext cx="1250766" cy="1245098"/>
              </a:xfrm>
              <a:prstGeom prst="rect">
                <a:avLst/>
              </a:prstGeom>
            </p:spPr>
          </p:pic>
          <p:sp>
            <p:nvSpPr>
              <p:cNvPr id="41" name="Right Triangle 40">
                <a:extLst>
                  <a:ext uri="{FF2B5EF4-FFF2-40B4-BE49-F238E27FC236}">
                    <a16:creationId xmlns:a16="http://schemas.microsoft.com/office/drawing/2014/main" id="{BC58C74A-C8E9-4846-ACF4-1E8A0B43593D}"/>
                  </a:ext>
                </a:extLst>
              </p:cNvPr>
              <p:cNvSpPr/>
              <p:nvPr/>
            </p:nvSpPr>
            <p:spPr>
              <a:xfrm>
                <a:off x="1840407" y="5629571"/>
                <a:ext cx="1142682" cy="457091"/>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930811" y="3389307"/>
              <a:ext cx="1250766" cy="1245098"/>
              <a:chOff x="3059312" y="4867447"/>
              <a:chExt cx="1250766" cy="1245098"/>
            </a:xfrm>
          </p:grpSpPr>
          <p:pic>
            <p:nvPicPr>
              <p:cNvPr id="28" name="Picture 27">
                <a:extLst>
                  <a:ext uri="{FF2B5EF4-FFF2-40B4-BE49-F238E27FC236}">
                    <a16:creationId xmlns:a16="http://schemas.microsoft.com/office/drawing/2014/main" id="{8F9E5B99-B3D4-4DAA-8209-5EFEEA96B8FF}"/>
                  </a:ext>
                </a:extLst>
              </p:cNvPr>
              <p:cNvPicPr>
                <a:picLocks noChangeAspect="1"/>
              </p:cNvPicPr>
              <p:nvPr/>
            </p:nvPicPr>
            <p:blipFill>
              <a:blip r:embed="rId17"/>
              <a:srcRect l="11703" r="19830" b="9223"/>
              <a:stretch>
                <a:fillRect/>
              </a:stretch>
            </p:blipFill>
            <p:spPr>
              <a:xfrm>
                <a:off x="3059312" y="4867447"/>
                <a:ext cx="1250766" cy="1245098"/>
              </a:xfrm>
              <a:prstGeom prst="rect">
                <a:avLst/>
              </a:prstGeom>
            </p:spPr>
          </p:pic>
          <p:sp>
            <p:nvSpPr>
              <p:cNvPr id="42" name="Right Triangle 41">
                <a:extLst>
                  <a:ext uri="{FF2B5EF4-FFF2-40B4-BE49-F238E27FC236}">
                    <a16:creationId xmlns:a16="http://schemas.microsoft.com/office/drawing/2014/main" id="{61FFA5E8-6751-40F6-BD39-E744F05D1230}"/>
                  </a:ext>
                </a:extLst>
              </p:cNvPr>
              <p:cNvSpPr/>
              <p:nvPr/>
            </p:nvSpPr>
            <p:spPr>
              <a:xfrm>
                <a:off x="3091173" y="5630073"/>
                <a:ext cx="1142682" cy="457091"/>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163193" y="3389307"/>
              <a:ext cx="1250766" cy="1245098"/>
              <a:chOff x="3059312" y="3622349"/>
              <a:chExt cx="1250766" cy="1245098"/>
            </a:xfrm>
          </p:grpSpPr>
          <p:pic>
            <p:nvPicPr>
              <p:cNvPr id="25" name="Picture 24">
                <a:extLst>
                  <a:ext uri="{FF2B5EF4-FFF2-40B4-BE49-F238E27FC236}">
                    <a16:creationId xmlns:a16="http://schemas.microsoft.com/office/drawing/2014/main" id="{8C5CAAE7-F825-42E2-B285-C279DE335869}"/>
                  </a:ext>
                </a:extLst>
              </p:cNvPr>
              <p:cNvPicPr>
                <a:picLocks noChangeAspect="1"/>
              </p:cNvPicPr>
              <p:nvPr/>
            </p:nvPicPr>
            <p:blipFill>
              <a:blip r:embed="rId18"/>
              <a:srcRect l="11703" r="19830" b="9223"/>
              <a:stretch>
                <a:fillRect/>
              </a:stretch>
            </p:blipFill>
            <p:spPr>
              <a:xfrm>
                <a:off x="3059312" y="3622349"/>
                <a:ext cx="1250766" cy="1245098"/>
              </a:xfrm>
              <a:prstGeom prst="rect">
                <a:avLst/>
              </a:prstGeom>
            </p:spPr>
          </p:pic>
          <p:sp>
            <p:nvSpPr>
              <p:cNvPr id="43" name="Right Triangle 42">
                <a:extLst>
                  <a:ext uri="{FF2B5EF4-FFF2-40B4-BE49-F238E27FC236}">
                    <a16:creationId xmlns:a16="http://schemas.microsoft.com/office/drawing/2014/main" id="{E95A7196-2195-4667-9EB0-D426B66D7310}"/>
                  </a:ext>
                </a:extLst>
              </p:cNvPr>
              <p:cNvSpPr/>
              <p:nvPr/>
            </p:nvSpPr>
            <p:spPr>
              <a:xfrm>
                <a:off x="3091171" y="4384472"/>
                <a:ext cx="1142682" cy="457091"/>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Box 33"/>
          <p:cNvSpPr txBox="1">
            <a:spLocks noChangeArrowheads="1"/>
          </p:cNvSpPr>
          <p:nvPr/>
        </p:nvSpPr>
        <p:spPr bwMode="auto">
          <a:xfrm>
            <a:off x="1938644" y="1376707"/>
            <a:ext cx="742950" cy="338554"/>
          </a:xfrm>
          <a:prstGeom prst="rect">
            <a:avLst/>
          </a:prstGeom>
          <a:solidFill>
            <a:schemeClr val="accent1">
              <a:lumMod val="20000"/>
              <a:lumOff val="80000"/>
            </a:schemeClr>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a:solidFill>
                  <a:srgbClr val="0B00A0"/>
                </a:solidFill>
                <a:latin typeface="Arial"/>
              </a:rPr>
              <a:t>POD</a:t>
            </a:r>
          </a:p>
        </p:txBody>
      </p:sp>
      <p:sp>
        <p:nvSpPr>
          <p:cNvPr id="50" name="Text Box 33"/>
          <p:cNvSpPr txBox="1">
            <a:spLocks noChangeArrowheads="1"/>
          </p:cNvSpPr>
          <p:nvPr/>
        </p:nvSpPr>
        <p:spPr bwMode="auto">
          <a:xfrm>
            <a:off x="1578527" y="3261651"/>
            <a:ext cx="592911" cy="261610"/>
          </a:xfrm>
          <a:prstGeom prst="rect">
            <a:avLst/>
          </a:prstGeom>
          <a:solidFill>
            <a:schemeClr val="accent1">
              <a:lumMod val="40000"/>
              <a:lumOff val="60000"/>
              <a:alpha val="50000"/>
            </a:schemeClr>
          </a:solidFill>
          <a:ln w="9525">
            <a:noFill/>
            <a:miter lim="800000"/>
            <a:headEnd/>
            <a:tailEnd/>
          </a:ln>
        </p:spPr>
        <p:txBody>
          <a:bodyPr wrap="square">
            <a:spAutoFit/>
          </a:bodyPr>
          <a:lstStyle/>
          <a:p>
            <a:pPr algn="ctr" eaLnBrk="0" fontAlgn="auto" hangingPunct="0">
              <a:spcBef>
                <a:spcPts val="0"/>
              </a:spcBef>
              <a:spcAft>
                <a:spcPts val="0"/>
              </a:spcAft>
              <a:defRPr/>
            </a:pPr>
            <a:r>
              <a:rPr lang="en-US" sz="1100" i="1" kern="0" dirty="0">
                <a:latin typeface="Arial"/>
              </a:rPr>
              <a:t>m</a:t>
            </a:r>
            <a:r>
              <a:rPr lang="en-US" sz="1100" kern="0" dirty="0">
                <a:latin typeface="Arial"/>
              </a:rPr>
              <a:t> = 1</a:t>
            </a:r>
            <a:endParaRPr lang="en-US" sz="1100" kern="0" dirty="0">
              <a:solidFill>
                <a:srgbClr val="0B00A0"/>
              </a:solidFill>
              <a:latin typeface="Arial"/>
            </a:endParaRPr>
          </a:p>
        </p:txBody>
      </p:sp>
      <p:sp>
        <p:nvSpPr>
          <p:cNvPr id="51" name="Text Box 33"/>
          <p:cNvSpPr txBox="1">
            <a:spLocks noChangeArrowheads="1"/>
          </p:cNvSpPr>
          <p:nvPr/>
        </p:nvSpPr>
        <p:spPr bwMode="auto">
          <a:xfrm>
            <a:off x="3107271" y="3261651"/>
            <a:ext cx="296455" cy="261610"/>
          </a:xfrm>
          <a:prstGeom prst="rect">
            <a:avLst/>
          </a:prstGeom>
          <a:solidFill>
            <a:schemeClr val="accent1">
              <a:lumMod val="40000"/>
              <a:lumOff val="60000"/>
              <a:alpha val="50000"/>
            </a:schemeClr>
          </a:solidFill>
          <a:ln w="9525">
            <a:noFill/>
            <a:miter lim="800000"/>
            <a:headEnd/>
            <a:tailEnd/>
          </a:ln>
        </p:spPr>
        <p:txBody>
          <a:bodyPr wrap="square">
            <a:spAutoFit/>
          </a:bodyPr>
          <a:lstStyle/>
          <a:p>
            <a:pPr algn="ctr" eaLnBrk="0" fontAlgn="auto" hangingPunct="0">
              <a:spcBef>
                <a:spcPts val="0"/>
              </a:spcBef>
              <a:spcAft>
                <a:spcPts val="0"/>
              </a:spcAft>
              <a:defRPr/>
            </a:pPr>
            <a:r>
              <a:rPr lang="en-US" sz="1100" i="1" kern="0" dirty="0">
                <a:latin typeface="Arial"/>
              </a:rPr>
              <a:t>2</a:t>
            </a:r>
            <a:endParaRPr lang="en-US" sz="1100" kern="0" dirty="0">
              <a:solidFill>
                <a:srgbClr val="0B00A0"/>
              </a:solidFill>
              <a:latin typeface="Arial"/>
            </a:endParaRPr>
          </a:p>
        </p:txBody>
      </p:sp>
      <p:sp>
        <p:nvSpPr>
          <p:cNvPr id="52" name="Text Box 33"/>
          <p:cNvSpPr txBox="1">
            <a:spLocks noChangeArrowheads="1"/>
          </p:cNvSpPr>
          <p:nvPr/>
        </p:nvSpPr>
        <p:spPr bwMode="auto">
          <a:xfrm>
            <a:off x="4305963" y="3261651"/>
            <a:ext cx="296455" cy="261610"/>
          </a:xfrm>
          <a:prstGeom prst="rect">
            <a:avLst/>
          </a:prstGeom>
          <a:solidFill>
            <a:schemeClr val="accent1">
              <a:lumMod val="40000"/>
              <a:lumOff val="60000"/>
              <a:alpha val="50000"/>
            </a:schemeClr>
          </a:solidFill>
          <a:ln w="9525">
            <a:noFill/>
            <a:miter lim="800000"/>
            <a:headEnd/>
            <a:tailEnd/>
          </a:ln>
        </p:spPr>
        <p:txBody>
          <a:bodyPr wrap="square">
            <a:spAutoFit/>
          </a:bodyPr>
          <a:lstStyle/>
          <a:p>
            <a:pPr algn="ctr" eaLnBrk="0" fontAlgn="auto" hangingPunct="0">
              <a:spcBef>
                <a:spcPts val="0"/>
              </a:spcBef>
              <a:spcAft>
                <a:spcPts val="0"/>
              </a:spcAft>
              <a:defRPr/>
            </a:pPr>
            <a:r>
              <a:rPr lang="en-US" sz="1100" i="1" kern="0" dirty="0">
                <a:latin typeface="Arial"/>
              </a:rPr>
              <a:t>3</a:t>
            </a:r>
            <a:endParaRPr lang="en-US" sz="1100" kern="0" dirty="0">
              <a:solidFill>
                <a:srgbClr val="0B00A0"/>
              </a:solidFill>
              <a:latin typeface="Arial"/>
            </a:endParaRPr>
          </a:p>
        </p:txBody>
      </p:sp>
      <p:sp>
        <p:nvSpPr>
          <p:cNvPr id="53" name="Text Box 33"/>
          <p:cNvSpPr txBox="1">
            <a:spLocks noChangeArrowheads="1"/>
          </p:cNvSpPr>
          <p:nvPr/>
        </p:nvSpPr>
        <p:spPr bwMode="auto">
          <a:xfrm>
            <a:off x="5492971" y="3261651"/>
            <a:ext cx="296455" cy="261610"/>
          </a:xfrm>
          <a:prstGeom prst="rect">
            <a:avLst/>
          </a:prstGeom>
          <a:solidFill>
            <a:schemeClr val="accent1">
              <a:lumMod val="40000"/>
              <a:lumOff val="60000"/>
              <a:alpha val="50000"/>
            </a:schemeClr>
          </a:solidFill>
          <a:ln w="9525">
            <a:noFill/>
            <a:miter lim="800000"/>
            <a:headEnd/>
            <a:tailEnd/>
          </a:ln>
        </p:spPr>
        <p:txBody>
          <a:bodyPr wrap="square">
            <a:spAutoFit/>
          </a:bodyPr>
          <a:lstStyle/>
          <a:p>
            <a:pPr algn="ctr" eaLnBrk="0" fontAlgn="auto" hangingPunct="0">
              <a:spcBef>
                <a:spcPts val="0"/>
              </a:spcBef>
              <a:spcAft>
                <a:spcPts val="0"/>
              </a:spcAft>
              <a:defRPr/>
            </a:pPr>
            <a:r>
              <a:rPr lang="en-US" sz="1100" i="1" kern="0" dirty="0">
                <a:latin typeface="Arial"/>
              </a:rPr>
              <a:t>4</a:t>
            </a:r>
            <a:endParaRPr lang="en-US" sz="1100" kern="0" dirty="0">
              <a:solidFill>
                <a:srgbClr val="0B00A0"/>
              </a:solidFill>
              <a:latin typeface="Arial"/>
            </a:endParaRPr>
          </a:p>
        </p:txBody>
      </p:sp>
      <p:sp>
        <p:nvSpPr>
          <p:cNvPr id="54" name="Text Box 33"/>
          <p:cNvSpPr txBox="1">
            <a:spLocks noChangeArrowheads="1"/>
          </p:cNvSpPr>
          <p:nvPr/>
        </p:nvSpPr>
        <p:spPr bwMode="auto">
          <a:xfrm>
            <a:off x="6719550" y="3261651"/>
            <a:ext cx="296455" cy="261610"/>
          </a:xfrm>
          <a:prstGeom prst="rect">
            <a:avLst/>
          </a:prstGeom>
          <a:solidFill>
            <a:schemeClr val="accent1">
              <a:lumMod val="40000"/>
              <a:lumOff val="60000"/>
              <a:alpha val="50000"/>
            </a:schemeClr>
          </a:solidFill>
          <a:ln w="9525">
            <a:noFill/>
            <a:miter lim="800000"/>
            <a:headEnd/>
            <a:tailEnd/>
          </a:ln>
        </p:spPr>
        <p:txBody>
          <a:bodyPr wrap="square">
            <a:spAutoFit/>
          </a:bodyPr>
          <a:lstStyle/>
          <a:p>
            <a:pPr algn="ctr" eaLnBrk="0" fontAlgn="auto" hangingPunct="0">
              <a:spcBef>
                <a:spcPts val="0"/>
              </a:spcBef>
              <a:spcAft>
                <a:spcPts val="0"/>
              </a:spcAft>
              <a:defRPr/>
            </a:pPr>
            <a:r>
              <a:rPr lang="en-US" sz="1100" i="1" kern="0" dirty="0">
                <a:latin typeface="Arial"/>
              </a:rPr>
              <a:t>5</a:t>
            </a:r>
            <a:endParaRPr lang="en-US" sz="1100" kern="0" dirty="0">
              <a:solidFill>
                <a:srgbClr val="0B00A0"/>
              </a:solidFill>
              <a:latin typeface="Arial"/>
            </a:endParaRPr>
          </a:p>
        </p:txBody>
      </p:sp>
      <p:sp>
        <p:nvSpPr>
          <p:cNvPr id="55" name="Text Box 33"/>
          <p:cNvSpPr txBox="1">
            <a:spLocks noChangeArrowheads="1"/>
          </p:cNvSpPr>
          <p:nvPr/>
        </p:nvSpPr>
        <p:spPr bwMode="auto">
          <a:xfrm>
            <a:off x="7971457" y="3261651"/>
            <a:ext cx="296455" cy="261610"/>
          </a:xfrm>
          <a:prstGeom prst="rect">
            <a:avLst/>
          </a:prstGeom>
          <a:solidFill>
            <a:schemeClr val="accent1">
              <a:lumMod val="40000"/>
              <a:lumOff val="60000"/>
              <a:alpha val="50000"/>
            </a:schemeClr>
          </a:solidFill>
          <a:ln w="9525">
            <a:noFill/>
            <a:miter lim="800000"/>
            <a:headEnd/>
            <a:tailEnd/>
          </a:ln>
        </p:spPr>
        <p:txBody>
          <a:bodyPr wrap="square">
            <a:spAutoFit/>
          </a:bodyPr>
          <a:lstStyle/>
          <a:p>
            <a:pPr algn="ctr" eaLnBrk="0" fontAlgn="auto" hangingPunct="0">
              <a:spcBef>
                <a:spcPts val="0"/>
              </a:spcBef>
              <a:spcAft>
                <a:spcPts val="0"/>
              </a:spcAft>
              <a:defRPr/>
            </a:pPr>
            <a:r>
              <a:rPr lang="en-US" sz="1100" i="1" kern="0" dirty="0">
                <a:latin typeface="Arial"/>
              </a:rPr>
              <a:t>6</a:t>
            </a:r>
            <a:endParaRPr lang="en-US" sz="1100" kern="0" dirty="0">
              <a:solidFill>
                <a:srgbClr val="0B00A0"/>
              </a:solidFill>
              <a:latin typeface="Arial"/>
            </a:endParaRPr>
          </a:p>
        </p:txBody>
      </p:sp>
      <p:sp>
        <p:nvSpPr>
          <p:cNvPr id="57" name="Text Box 33"/>
          <p:cNvSpPr txBox="1">
            <a:spLocks noChangeArrowheads="1"/>
          </p:cNvSpPr>
          <p:nvPr/>
        </p:nvSpPr>
        <p:spPr bwMode="auto">
          <a:xfrm>
            <a:off x="3634048" y="2898805"/>
            <a:ext cx="1471954" cy="307777"/>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latin typeface="Arial" pitchFamily="34" charset="0"/>
                <a:cs typeface="Arial" pitchFamily="34" charset="0"/>
              </a:rPr>
              <a:t>Vorticity Modes</a:t>
            </a:r>
            <a:endParaRPr kumimoji="0" lang="en-US" sz="1400" b="0" u="none" strike="noStrike" kern="0" cap="none" spc="0" normalizeH="0" baseline="0" noProof="0" dirty="0">
              <a:ln>
                <a:noFill/>
              </a:ln>
              <a:solidFill>
                <a:srgbClr val="0B00A0"/>
              </a:solidFill>
              <a:effectLst/>
              <a:uLnTx/>
              <a:uFillTx/>
              <a:latin typeface="Arial" pitchFamily="34" charset="0"/>
              <a:cs typeface="Arial" pitchFamily="34" charset="0"/>
            </a:endParaRPr>
          </a:p>
        </p:txBody>
      </p:sp>
      <p:sp>
        <p:nvSpPr>
          <p:cNvPr id="58" name="Content Placeholder 2"/>
          <p:cNvSpPr txBox="1">
            <a:spLocks/>
          </p:cNvSpPr>
          <p:nvPr/>
        </p:nvSpPr>
        <p:spPr bwMode="auto">
          <a:xfrm>
            <a:off x="2563481" y="6211823"/>
            <a:ext cx="4965983" cy="370203"/>
          </a:xfrm>
          <a:prstGeom prst="rect">
            <a:avLst/>
          </a:prstGeom>
          <a:solidFill>
            <a:schemeClr val="accent1">
              <a:lumMod val="40000"/>
              <a:lumOff val="60000"/>
              <a:alpha val="48000"/>
            </a:schemeClr>
          </a:solidFill>
          <a:ln>
            <a:noFill/>
          </a:ln>
          <a:extLst/>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B00000"/>
              </a:buClr>
              <a:buSzPct val="80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00000"/>
              </a:buClr>
              <a:buSzPct val="100000"/>
              <a:buChar char="»"/>
              <a:defRPr sz="2400">
                <a:solidFill>
                  <a:srgbClr val="0B00C8"/>
                </a:solidFill>
                <a:latin typeface="+mn-lt"/>
              </a:defRPr>
            </a:lvl2pPr>
            <a:lvl3pPr marL="1143000" indent="-228600" algn="l" rtl="0" eaLnBrk="0" fontAlgn="base" hangingPunct="0">
              <a:spcBef>
                <a:spcPct val="20000"/>
              </a:spcBef>
              <a:spcAft>
                <a:spcPct val="0"/>
              </a:spcAft>
              <a:buClr>
                <a:srgbClr val="B00000"/>
              </a:buClr>
              <a:buFont typeface="Symbol" pitchFamily="18" charset="2"/>
              <a:buChar char="-"/>
              <a:defRPr sz="2000">
                <a:solidFill>
                  <a:srgbClr val="007E66"/>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fontAlgn="base">
              <a:spcBef>
                <a:spcPct val="20000"/>
              </a:spcBef>
              <a:spcAft>
                <a:spcPct val="0"/>
              </a:spcAft>
              <a:buSzPct val="100000"/>
              <a:buChar char="•"/>
              <a:defRPr sz="2000">
                <a:solidFill>
                  <a:schemeClr val="tx1"/>
                </a:solidFill>
                <a:latin typeface="Times New Roman" pitchFamily="18" charset="0"/>
              </a:defRPr>
            </a:lvl6pPr>
            <a:lvl7pPr marL="2971800" indent="-228600" algn="l" rtl="0" fontAlgn="base">
              <a:spcBef>
                <a:spcPct val="20000"/>
              </a:spcBef>
              <a:spcAft>
                <a:spcPct val="0"/>
              </a:spcAft>
              <a:buSzPct val="100000"/>
              <a:buChar char="•"/>
              <a:defRPr sz="2000">
                <a:solidFill>
                  <a:schemeClr val="tx1"/>
                </a:solidFill>
                <a:latin typeface="Times New Roman" pitchFamily="18" charset="0"/>
              </a:defRPr>
            </a:lvl7pPr>
            <a:lvl8pPr marL="3429000" indent="-228600" algn="l" rtl="0" fontAlgn="base">
              <a:spcBef>
                <a:spcPct val="20000"/>
              </a:spcBef>
              <a:spcAft>
                <a:spcPct val="0"/>
              </a:spcAft>
              <a:buSzPct val="100000"/>
              <a:buChar char="•"/>
              <a:defRPr sz="2000">
                <a:solidFill>
                  <a:schemeClr val="tx1"/>
                </a:solidFill>
                <a:latin typeface="Times New Roman" pitchFamily="18" charset="0"/>
              </a:defRPr>
            </a:lvl8pPr>
            <a:lvl9pPr marL="3886200" indent="-228600" algn="l" rtl="0" fontAlgn="base">
              <a:spcBef>
                <a:spcPct val="20000"/>
              </a:spcBef>
              <a:spcAft>
                <a:spcPct val="0"/>
              </a:spcAft>
              <a:buSzPct val="100000"/>
              <a:buChar char="•"/>
              <a:defRPr sz="2000">
                <a:solidFill>
                  <a:schemeClr val="tx1"/>
                </a:solidFill>
                <a:latin typeface="Times New Roman" pitchFamily="18" charset="0"/>
              </a:defRPr>
            </a:lvl9pPr>
          </a:lstStyle>
          <a:p>
            <a:pPr marL="0" indent="0">
              <a:spcBef>
                <a:spcPts val="0"/>
              </a:spcBef>
              <a:buNone/>
              <a:defRPr/>
            </a:pPr>
            <a:r>
              <a:rPr lang="en-US" sz="1400" kern="0" dirty="0">
                <a:solidFill>
                  <a:srgbClr val="000066"/>
                </a:solidFill>
              </a:rPr>
              <a:t>Flow structure at separation similar; only tilted and stretched</a:t>
            </a:r>
          </a:p>
        </p:txBody>
      </p:sp>
      <p:grpSp>
        <p:nvGrpSpPr>
          <p:cNvPr id="70" name="Group 69"/>
          <p:cNvGrpSpPr/>
          <p:nvPr/>
        </p:nvGrpSpPr>
        <p:grpSpPr>
          <a:xfrm>
            <a:off x="1075402" y="5808965"/>
            <a:ext cx="1594657" cy="338554"/>
            <a:chOff x="459402" y="5808965"/>
            <a:chExt cx="1594657" cy="338554"/>
          </a:xfrm>
        </p:grpSpPr>
        <p:sp>
          <p:nvSpPr>
            <p:cNvPr id="59" name="TextBox 58">
              <a:extLst>
                <a:ext uri="{FF2B5EF4-FFF2-40B4-BE49-F238E27FC236}">
                  <a16:creationId xmlns:a16="http://schemas.microsoft.com/office/drawing/2014/main" id="{783BEECE-AF5A-4F40-9278-3B250D23579E}"/>
                </a:ext>
              </a:extLst>
            </p:cNvPr>
            <p:cNvSpPr txBox="1"/>
            <p:nvPr/>
          </p:nvSpPr>
          <p:spPr>
            <a:xfrm>
              <a:off x="459402" y="5808965"/>
              <a:ext cx="457200" cy="338554"/>
            </a:xfrm>
            <a:prstGeom prst="rect">
              <a:avLst/>
            </a:prstGeom>
            <a:noFill/>
          </p:spPr>
          <p:txBody>
            <a:bodyPr wrap="square" rtlCol="0">
              <a:spAutoFit/>
            </a:bodyPr>
            <a:lstStyle/>
            <a:p>
              <a:r>
                <a:rPr lang="en-US" sz="800" dirty="0">
                  <a:solidFill>
                    <a:schemeClr val="tx1"/>
                  </a:solidFill>
                  <a:latin typeface="+mn-lt"/>
                </a:rPr>
                <a:t>1.50</a:t>
              </a:r>
            </a:p>
          </p:txBody>
        </p:sp>
        <p:sp>
          <p:nvSpPr>
            <p:cNvPr id="60" name="TextBox 59">
              <a:extLst>
                <a:ext uri="{FF2B5EF4-FFF2-40B4-BE49-F238E27FC236}">
                  <a16:creationId xmlns:a16="http://schemas.microsoft.com/office/drawing/2014/main" id="{562E2336-02F1-45FC-88B6-A472E15C7F2E}"/>
                </a:ext>
              </a:extLst>
            </p:cNvPr>
            <p:cNvSpPr txBox="1"/>
            <p:nvPr/>
          </p:nvSpPr>
          <p:spPr>
            <a:xfrm>
              <a:off x="1596859" y="5808965"/>
              <a:ext cx="457200" cy="338554"/>
            </a:xfrm>
            <a:prstGeom prst="rect">
              <a:avLst/>
            </a:prstGeom>
            <a:noFill/>
          </p:spPr>
          <p:txBody>
            <a:bodyPr wrap="square" rtlCol="0">
              <a:spAutoFit/>
            </a:bodyPr>
            <a:lstStyle/>
            <a:p>
              <a:r>
                <a:rPr lang="en-US" sz="800" dirty="0">
                  <a:solidFill>
                    <a:schemeClr val="tx1"/>
                  </a:solidFill>
                  <a:latin typeface="+mn-lt"/>
                </a:rPr>
                <a:t>1.56</a:t>
              </a:r>
            </a:p>
          </p:txBody>
        </p:sp>
        <p:sp>
          <p:nvSpPr>
            <p:cNvPr id="61" name="TextBox 60">
              <a:extLst>
                <a:ext uri="{FF2B5EF4-FFF2-40B4-BE49-F238E27FC236}">
                  <a16:creationId xmlns:a16="http://schemas.microsoft.com/office/drawing/2014/main" id="{374230F3-31CD-4F0F-90A5-F43D68FAB176}"/>
                </a:ext>
              </a:extLst>
            </p:cNvPr>
            <p:cNvSpPr txBox="1"/>
            <p:nvPr/>
          </p:nvSpPr>
          <p:spPr>
            <a:xfrm>
              <a:off x="1062196" y="5845506"/>
              <a:ext cx="473890" cy="246221"/>
            </a:xfrm>
            <a:prstGeom prst="rect">
              <a:avLst/>
            </a:prstGeom>
            <a:noFill/>
          </p:spPr>
          <p:txBody>
            <a:bodyPr wrap="square" rtlCol="0">
              <a:spAutoFit/>
            </a:bodyPr>
            <a:lstStyle/>
            <a:p>
              <a:pPr algn="ctr"/>
              <a:r>
                <a:rPr lang="en-US" sz="1000" dirty="0">
                  <a:solidFill>
                    <a:schemeClr val="tx1"/>
                  </a:solidFill>
                  <a:latin typeface="+mn-lt"/>
                </a:rPr>
                <a:t>x/H</a:t>
              </a:r>
            </a:p>
          </p:txBody>
        </p:sp>
      </p:grpSp>
      <p:grpSp>
        <p:nvGrpSpPr>
          <p:cNvPr id="65" name="Group 64"/>
          <p:cNvGrpSpPr/>
          <p:nvPr/>
        </p:nvGrpSpPr>
        <p:grpSpPr>
          <a:xfrm>
            <a:off x="790995" y="3515966"/>
            <a:ext cx="563744" cy="1200016"/>
            <a:chOff x="194245" y="3515966"/>
            <a:chExt cx="563744" cy="1200016"/>
          </a:xfrm>
        </p:grpSpPr>
        <p:sp>
          <p:nvSpPr>
            <p:cNvPr id="62" name="TextBox 61">
              <a:extLst>
                <a:ext uri="{FF2B5EF4-FFF2-40B4-BE49-F238E27FC236}">
                  <a16:creationId xmlns:a16="http://schemas.microsoft.com/office/drawing/2014/main" id="{773124C0-9F21-4369-8D5F-D081B05A7761}"/>
                </a:ext>
              </a:extLst>
            </p:cNvPr>
            <p:cNvSpPr txBox="1"/>
            <p:nvPr/>
          </p:nvSpPr>
          <p:spPr>
            <a:xfrm>
              <a:off x="300789" y="3515966"/>
              <a:ext cx="457200" cy="215444"/>
            </a:xfrm>
            <a:prstGeom prst="rect">
              <a:avLst/>
            </a:prstGeom>
            <a:noFill/>
          </p:spPr>
          <p:txBody>
            <a:bodyPr wrap="square" rtlCol="0">
              <a:spAutoFit/>
            </a:bodyPr>
            <a:lstStyle/>
            <a:p>
              <a:pPr algn="ctr"/>
              <a:r>
                <a:rPr lang="en-US" sz="800" dirty="0">
                  <a:solidFill>
                    <a:schemeClr val="tx1"/>
                  </a:solidFill>
                  <a:latin typeface="+mn-lt"/>
                </a:rPr>
                <a:t>-0.41</a:t>
              </a:r>
            </a:p>
          </p:txBody>
        </p:sp>
        <p:sp>
          <p:nvSpPr>
            <p:cNvPr id="63" name="TextBox 62">
              <a:extLst>
                <a:ext uri="{FF2B5EF4-FFF2-40B4-BE49-F238E27FC236}">
                  <a16:creationId xmlns:a16="http://schemas.microsoft.com/office/drawing/2014/main" id="{828A4BB5-60E2-4DAD-ABEA-0EAC2BFF9A5C}"/>
                </a:ext>
              </a:extLst>
            </p:cNvPr>
            <p:cNvSpPr txBox="1"/>
            <p:nvPr/>
          </p:nvSpPr>
          <p:spPr>
            <a:xfrm>
              <a:off x="300789" y="4500538"/>
              <a:ext cx="457200" cy="215444"/>
            </a:xfrm>
            <a:prstGeom prst="rect">
              <a:avLst/>
            </a:prstGeom>
            <a:noFill/>
          </p:spPr>
          <p:txBody>
            <a:bodyPr wrap="square" rtlCol="0">
              <a:spAutoFit/>
            </a:bodyPr>
            <a:lstStyle/>
            <a:p>
              <a:pPr algn="ctr"/>
              <a:r>
                <a:rPr lang="en-US" sz="800" dirty="0">
                  <a:solidFill>
                    <a:schemeClr val="tx1"/>
                  </a:solidFill>
                  <a:latin typeface="+mn-lt"/>
                </a:rPr>
                <a:t>-0.47</a:t>
              </a:r>
            </a:p>
          </p:txBody>
        </p:sp>
        <p:sp>
          <p:nvSpPr>
            <p:cNvPr id="64" name="TextBox 63">
              <a:extLst>
                <a:ext uri="{FF2B5EF4-FFF2-40B4-BE49-F238E27FC236}">
                  <a16:creationId xmlns:a16="http://schemas.microsoft.com/office/drawing/2014/main" id="{6F09A268-43A2-4EAD-8319-A712308E6837}"/>
                </a:ext>
              </a:extLst>
            </p:cNvPr>
            <p:cNvSpPr txBox="1"/>
            <p:nvPr/>
          </p:nvSpPr>
          <p:spPr>
            <a:xfrm>
              <a:off x="194245" y="3944868"/>
              <a:ext cx="457200" cy="246221"/>
            </a:xfrm>
            <a:prstGeom prst="rect">
              <a:avLst/>
            </a:prstGeom>
            <a:noFill/>
          </p:spPr>
          <p:txBody>
            <a:bodyPr wrap="square" rtlCol="0">
              <a:spAutoFit/>
            </a:bodyPr>
            <a:lstStyle/>
            <a:p>
              <a:pPr algn="ctr"/>
              <a:r>
                <a:rPr lang="en-US" sz="1000" dirty="0">
                  <a:solidFill>
                    <a:schemeClr val="tx1"/>
                  </a:solidFill>
                  <a:latin typeface="+mn-lt"/>
                </a:rPr>
                <a:t>y/H</a:t>
              </a:r>
            </a:p>
          </p:txBody>
        </p:sp>
      </p:grpSp>
      <p:grpSp>
        <p:nvGrpSpPr>
          <p:cNvPr id="66" name="Group 65"/>
          <p:cNvGrpSpPr/>
          <p:nvPr/>
        </p:nvGrpSpPr>
        <p:grpSpPr>
          <a:xfrm>
            <a:off x="790995" y="4701780"/>
            <a:ext cx="563744" cy="1200016"/>
            <a:chOff x="194245" y="3515966"/>
            <a:chExt cx="563744" cy="1200016"/>
          </a:xfrm>
        </p:grpSpPr>
        <p:sp>
          <p:nvSpPr>
            <p:cNvPr id="67" name="TextBox 66">
              <a:extLst>
                <a:ext uri="{FF2B5EF4-FFF2-40B4-BE49-F238E27FC236}">
                  <a16:creationId xmlns:a16="http://schemas.microsoft.com/office/drawing/2014/main" id="{773124C0-9F21-4369-8D5F-D081B05A7761}"/>
                </a:ext>
              </a:extLst>
            </p:cNvPr>
            <p:cNvSpPr txBox="1"/>
            <p:nvPr/>
          </p:nvSpPr>
          <p:spPr>
            <a:xfrm>
              <a:off x="300789" y="3515966"/>
              <a:ext cx="457200" cy="215444"/>
            </a:xfrm>
            <a:prstGeom prst="rect">
              <a:avLst/>
            </a:prstGeom>
            <a:noFill/>
          </p:spPr>
          <p:txBody>
            <a:bodyPr wrap="square" rtlCol="0">
              <a:spAutoFit/>
            </a:bodyPr>
            <a:lstStyle/>
            <a:p>
              <a:pPr algn="ctr"/>
              <a:r>
                <a:rPr lang="en-US" sz="800" dirty="0">
                  <a:solidFill>
                    <a:schemeClr val="tx1"/>
                  </a:solidFill>
                  <a:latin typeface="+mn-lt"/>
                </a:rPr>
                <a:t>-0.41</a:t>
              </a:r>
            </a:p>
          </p:txBody>
        </p:sp>
        <p:sp>
          <p:nvSpPr>
            <p:cNvPr id="68" name="TextBox 67">
              <a:extLst>
                <a:ext uri="{FF2B5EF4-FFF2-40B4-BE49-F238E27FC236}">
                  <a16:creationId xmlns:a16="http://schemas.microsoft.com/office/drawing/2014/main" id="{828A4BB5-60E2-4DAD-ABEA-0EAC2BFF9A5C}"/>
                </a:ext>
              </a:extLst>
            </p:cNvPr>
            <p:cNvSpPr txBox="1"/>
            <p:nvPr/>
          </p:nvSpPr>
          <p:spPr>
            <a:xfrm>
              <a:off x="300789" y="4500538"/>
              <a:ext cx="457200" cy="215444"/>
            </a:xfrm>
            <a:prstGeom prst="rect">
              <a:avLst/>
            </a:prstGeom>
            <a:noFill/>
          </p:spPr>
          <p:txBody>
            <a:bodyPr wrap="square" rtlCol="0">
              <a:spAutoFit/>
            </a:bodyPr>
            <a:lstStyle/>
            <a:p>
              <a:pPr algn="ctr"/>
              <a:r>
                <a:rPr lang="en-US" sz="800" dirty="0">
                  <a:solidFill>
                    <a:schemeClr val="tx1"/>
                  </a:solidFill>
                  <a:latin typeface="+mn-lt"/>
                </a:rPr>
                <a:t>-0.47</a:t>
              </a:r>
            </a:p>
          </p:txBody>
        </p:sp>
        <p:sp>
          <p:nvSpPr>
            <p:cNvPr id="69" name="TextBox 68">
              <a:extLst>
                <a:ext uri="{FF2B5EF4-FFF2-40B4-BE49-F238E27FC236}">
                  <a16:creationId xmlns:a16="http://schemas.microsoft.com/office/drawing/2014/main" id="{6F09A268-43A2-4EAD-8319-A712308E6837}"/>
                </a:ext>
              </a:extLst>
            </p:cNvPr>
            <p:cNvSpPr txBox="1"/>
            <p:nvPr/>
          </p:nvSpPr>
          <p:spPr>
            <a:xfrm>
              <a:off x="194245" y="3944868"/>
              <a:ext cx="457200" cy="246221"/>
            </a:xfrm>
            <a:prstGeom prst="rect">
              <a:avLst/>
            </a:prstGeom>
            <a:noFill/>
          </p:spPr>
          <p:txBody>
            <a:bodyPr wrap="square" rtlCol="0">
              <a:spAutoFit/>
            </a:bodyPr>
            <a:lstStyle/>
            <a:p>
              <a:pPr algn="ctr"/>
              <a:r>
                <a:rPr lang="en-US" sz="1000" dirty="0">
                  <a:solidFill>
                    <a:schemeClr val="tx1"/>
                  </a:solidFill>
                  <a:latin typeface="+mn-lt"/>
                </a:rPr>
                <a:t>y/H</a:t>
              </a:r>
            </a:p>
          </p:txBody>
        </p:sp>
      </p:grpSp>
      <p:sp>
        <p:nvSpPr>
          <p:cNvPr id="71" name="Text Box 33"/>
          <p:cNvSpPr txBox="1">
            <a:spLocks noChangeArrowheads="1"/>
          </p:cNvSpPr>
          <p:nvPr/>
        </p:nvSpPr>
        <p:spPr bwMode="auto">
          <a:xfrm>
            <a:off x="187912" y="3710840"/>
            <a:ext cx="654599" cy="276999"/>
          </a:xfrm>
          <a:prstGeom prst="rect">
            <a:avLst/>
          </a:prstGeom>
          <a:solidFill>
            <a:schemeClr val="accent1">
              <a:lumMod val="20000"/>
              <a:lumOff val="80000"/>
            </a:schemeClr>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200" i="1" kern="0" dirty="0" err="1">
                <a:solidFill>
                  <a:srgbClr val="0B00A0"/>
                </a:solidFill>
                <a:latin typeface="Arial"/>
              </a:rPr>
              <a:t>C</a:t>
            </a:r>
            <a:r>
              <a:rPr lang="en-US" sz="1200" kern="0" baseline="-25000" dirty="0" err="1">
                <a:solidFill>
                  <a:srgbClr val="0B00A0"/>
                </a:solidFill>
                <a:latin typeface="Arial"/>
              </a:rPr>
              <a:t>q</a:t>
            </a:r>
            <a:r>
              <a:rPr lang="en-US" sz="1200" kern="0" dirty="0">
                <a:solidFill>
                  <a:srgbClr val="0B00A0"/>
                </a:solidFill>
                <a:latin typeface="Arial"/>
              </a:rPr>
              <a:t> = 0</a:t>
            </a:r>
          </a:p>
        </p:txBody>
      </p:sp>
      <p:sp>
        <p:nvSpPr>
          <p:cNvPr id="72" name="Text Box 33"/>
          <p:cNvSpPr txBox="1">
            <a:spLocks noChangeArrowheads="1"/>
          </p:cNvSpPr>
          <p:nvPr/>
        </p:nvSpPr>
        <p:spPr bwMode="auto">
          <a:xfrm>
            <a:off x="67536" y="4882558"/>
            <a:ext cx="895350" cy="276999"/>
          </a:xfrm>
          <a:prstGeom prst="rect">
            <a:avLst/>
          </a:prstGeom>
          <a:solidFill>
            <a:schemeClr val="accent1">
              <a:lumMod val="20000"/>
              <a:lumOff val="80000"/>
            </a:schemeClr>
          </a:solidFill>
          <a:ln w="9525">
            <a:noFill/>
            <a:miter lim="800000"/>
            <a:headEnd/>
            <a:tailEnd/>
          </a:ln>
        </p:spPr>
        <p:txBody>
          <a:bodyPr wrap="square">
            <a:spAutoFit/>
          </a:bodyPr>
          <a:lstStyle/>
          <a:p>
            <a:pPr algn="ctr" eaLnBrk="0" fontAlgn="auto" hangingPunct="0">
              <a:spcBef>
                <a:spcPts val="0"/>
              </a:spcBef>
              <a:spcAft>
                <a:spcPts val="0"/>
              </a:spcAft>
              <a:defRPr/>
            </a:pPr>
            <a:r>
              <a:rPr lang="en-US" sz="1200" i="1" kern="0" dirty="0" err="1">
                <a:latin typeface="Arial"/>
              </a:rPr>
              <a:t>C</a:t>
            </a:r>
            <a:r>
              <a:rPr lang="en-US" sz="1200" kern="0" baseline="-25000" dirty="0" err="1">
                <a:latin typeface="Arial"/>
              </a:rPr>
              <a:t>q</a:t>
            </a:r>
            <a:r>
              <a:rPr lang="en-US" sz="1200" kern="0" dirty="0">
                <a:latin typeface="Arial"/>
              </a:rPr>
              <a:t> = 0.8%</a:t>
            </a:r>
            <a:endParaRPr lang="en-US" sz="1200" kern="0" dirty="0">
              <a:solidFill>
                <a:srgbClr val="0B00A0"/>
              </a:solidFill>
              <a:latin typeface="Arial"/>
            </a:endParaRPr>
          </a:p>
        </p:txBody>
      </p:sp>
      <p:sp>
        <p:nvSpPr>
          <p:cNvPr id="87" name="Down Arrow 86"/>
          <p:cNvSpPr/>
          <p:nvPr/>
        </p:nvSpPr>
        <p:spPr bwMode="auto">
          <a:xfrm flipV="1">
            <a:off x="7482299" y="1478720"/>
            <a:ext cx="332612" cy="540120"/>
          </a:xfrm>
          <a:prstGeom prst="downArrow">
            <a:avLst/>
          </a:prstGeom>
          <a:solidFill>
            <a:schemeClr val="accent2">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kumimoji="0" lang="en-US" sz="800" b="0" i="1" u="none" strike="noStrike" cap="none" normalizeH="0" baseline="0">
              <a:ln>
                <a:noFill/>
              </a:ln>
              <a:solidFill>
                <a:schemeClr val="tx1"/>
              </a:solidFill>
              <a:effectLst/>
              <a:latin typeface="Arial" charset="0"/>
            </a:endParaRPr>
          </a:p>
        </p:txBody>
      </p:sp>
      <p:sp>
        <p:nvSpPr>
          <p:cNvPr id="75" name="Text Box 33"/>
          <p:cNvSpPr txBox="1">
            <a:spLocks noChangeArrowheads="1"/>
          </p:cNvSpPr>
          <p:nvPr/>
        </p:nvSpPr>
        <p:spPr bwMode="auto">
          <a:xfrm>
            <a:off x="6401148" y="1471781"/>
            <a:ext cx="636804" cy="276999"/>
          </a:xfrm>
          <a:prstGeom prst="rect">
            <a:avLst/>
          </a:prstGeom>
          <a:solidFill>
            <a:schemeClr val="accent1">
              <a:lumMod val="20000"/>
              <a:lumOff val="80000"/>
            </a:schemeClr>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200" i="1" kern="0" dirty="0" err="1">
                <a:solidFill>
                  <a:srgbClr val="0B00A0"/>
                </a:solidFill>
                <a:latin typeface="Arial"/>
              </a:rPr>
              <a:t>C</a:t>
            </a:r>
            <a:r>
              <a:rPr lang="en-US" sz="1200" kern="0" baseline="-25000" dirty="0" err="1">
                <a:solidFill>
                  <a:srgbClr val="0B00A0"/>
                </a:solidFill>
                <a:latin typeface="Arial"/>
              </a:rPr>
              <a:t>q</a:t>
            </a:r>
            <a:r>
              <a:rPr lang="en-US" sz="1200" kern="0" dirty="0">
                <a:solidFill>
                  <a:srgbClr val="0B00A0"/>
                </a:solidFill>
                <a:latin typeface="Arial"/>
              </a:rPr>
              <a:t> = 0</a:t>
            </a:r>
          </a:p>
        </p:txBody>
      </p:sp>
      <p:sp>
        <p:nvSpPr>
          <p:cNvPr id="76" name="Text Box 33"/>
          <p:cNvSpPr txBox="1">
            <a:spLocks noChangeArrowheads="1"/>
          </p:cNvSpPr>
          <p:nvPr/>
        </p:nvSpPr>
        <p:spPr bwMode="auto">
          <a:xfrm>
            <a:off x="8370774" y="1421325"/>
            <a:ext cx="565268" cy="276999"/>
          </a:xfrm>
          <a:prstGeom prst="rect">
            <a:avLst/>
          </a:prstGeom>
          <a:solidFill>
            <a:schemeClr val="accent1">
              <a:lumMod val="20000"/>
              <a:lumOff val="80000"/>
            </a:schemeClr>
          </a:solidFill>
          <a:ln w="9525">
            <a:noFill/>
            <a:miter lim="800000"/>
            <a:headEnd/>
            <a:tailEnd/>
          </a:ln>
        </p:spPr>
        <p:txBody>
          <a:bodyPr wrap="square">
            <a:spAutoFit/>
          </a:bodyPr>
          <a:lstStyle/>
          <a:p>
            <a:pPr algn="ctr" eaLnBrk="0" fontAlgn="auto" hangingPunct="0">
              <a:spcBef>
                <a:spcPts val="0"/>
              </a:spcBef>
              <a:spcAft>
                <a:spcPts val="0"/>
              </a:spcAft>
              <a:defRPr/>
            </a:pPr>
            <a:r>
              <a:rPr lang="en-US" sz="1200" kern="0" dirty="0">
                <a:latin typeface="Arial"/>
              </a:rPr>
              <a:t>0.8%</a:t>
            </a:r>
            <a:endParaRPr lang="en-US" sz="1200" kern="0" dirty="0">
              <a:solidFill>
                <a:srgbClr val="0B00A0"/>
              </a:solidFill>
              <a:latin typeface="Arial"/>
            </a:endParaRPr>
          </a:p>
        </p:txBody>
      </p:sp>
      <p:sp>
        <p:nvSpPr>
          <p:cNvPr id="56" name="Text Box 33"/>
          <p:cNvSpPr txBox="1">
            <a:spLocks noChangeArrowheads="1"/>
          </p:cNvSpPr>
          <p:nvPr/>
        </p:nvSpPr>
        <p:spPr bwMode="auto">
          <a:xfrm>
            <a:off x="6480875" y="1045995"/>
            <a:ext cx="1322677" cy="307777"/>
          </a:xfrm>
          <a:prstGeom prst="rect">
            <a:avLst/>
          </a:prstGeom>
          <a:solidFill>
            <a:srgbClr val="FFFFB9"/>
          </a:solidFill>
          <a:ln w="9525">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latin typeface="Arial" pitchFamily="34" charset="0"/>
                <a:cs typeface="Arial" pitchFamily="34" charset="0"/>
              </a:rPr>
              <a:t>Modal Energy</a:t>
            </a:r>
            <a:endParaRPr kumimoji="0" lang="en-US" sz="1400" b="0" u="none" strike="noStrike" kern="0" cap="none" spc="0" normalizeH="0" baseline="0" noProof="0" dirty="0">
              <a:ln>
                <a:noFill/>
              </a:ln>
              <a:solidFill>
                <a:srgbClr val="0B00A0"/>
              </a:solidFill>
              <a:effectLst/>
              <a:uLnTx/>
              <a:uFillTx/>
              <a:latin typeface="Arial" pitchFamily="34" charset="0"/>
              <a:cs typeface="Arial" pitchFamily="34" charset="0"/>
            </a:endParaRPr>
          </a:p>
        </p:txBody>
      </p:sp>
      <p:grpSp>
        <p:nvGrpSpPr>
          <p:cNvPr id="19" name="Group 18"/>
          <p:cNvGrpSpPr/>
          <p:nvPr/>
        </p:nvGrpSpPr>
        <p:grpSpPr>
          <a:xfrm>
            <a:off x="7196875" y="1472697"/>
            <a:ext cx="1896329" cy="1540671"/>
            <a:chOff x="7196875" y="1180620"/>
            <a:chExt cx="1896329" cy="1540671"/>
          </a:xfrm>
        </p:grpSpPr>
        <p:pic>
          <p:nvPicPr>
            <p:cNvPr id="83" name="Picture 82"/>
            <p:cNvPicPr>
              <a:picLocks noChangeAspect="1"/>
            </p:cNvPicPr>
            <p:nvPr/>
          </p:nvPicPr>
          <p:blipFill rotWithShape="1">
            <a:blip r:embed="rId19">
              <a:clrChange>
                <a:clrFrom>
                  <a:srgbClr val="FFFFFF"/>
                </a:clrFrom>
                <a:clrTo>
                  <a:srgbClr val="FFFFFF">
                    <a:alpha val="0"/>
                  </a:srgbClr>
                </a:clrTo>
              </a:clrChange>
            </a:blip>
            <a:srcRect l="12706" t="22835" r="22453" b="10345"/>
            <a:stretch/>
          </p:blipFill>
          <p:spPr>
            <a:xfrm>
              <a:off x="7260336" y="1180620"/>
              <a:ext cx="1737360" cy="1344168"/>
            </a:xfrm>
            <a:prstGeom prst="rect">
              <a:avLst/>
            </a:prstGeom>
          </p:spPr>
        </p:pic>
        <p:grpSp>
          <p:nvGrpSpPr>
            <p:cNvPr id="82" name="Group 81"/>
            <p:cNvGrpSpPr/>
            <p:nvPr/>
          </p:nvGrpSpPr>
          <p:grpSpPr>
            <a:xfrm>
              <a:off x="7196875" y="2516322"/>
              <a:ext cx="1896329" cy="204969"/>
              <a:chOff x="4963179" y="2516322"/>
              <a:chExt cx="1896329" cy="204969"/>
            </a:xfrm>
          </p:grpSpPr>
          <p:sp>
            <p:nvSpPr>
              <p:cNvPr id="90" name="Text Box 33"/>
              <p:cNvSpPr txBox="1">
                <a:spLocks noChangeArrowheads="1"/>
              </p:cNvSpPr>
              <p:nvPr/>
            </p:nvSpPr>
            <p:spPr bwMode="auto">
              <a:xfrm>
                <a:off x="4963179" y="2516322"/>
                <a:ext cx="314323" cy="160044"/>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800" kern="0" dirty="0">
                    <a:solidFill>
                      <a:schemeClr val="tx1"/>
                    </a:solidFill>
                    <a:latin typeface="Arial" pitchFamily="34" charset="0"/>
                    <a:cs typeface="Arial" pitchFamily="34" charset="0"/>
                    <a:sym typeface="Symbol"/>
                  </a:rPr>
                  <a:t>1</a:t>
                </a:r>
                <a:endParaRPr kumimoji="0" lang="en-US" sz="800" b="0" u="none" strike="noStrike" kern="0" cap="none" spc="0" normalizeH="0" baseline="-25000" noProof="0" dirty="0">
                  <a:ln>
                    <a:noFill/>
                  </a:ln>
                  <a:solidFill>
                    <a:schemeClr val="tx1"/>
                  </a:solidFill>
                  <a:effectLst/>
                  <a:uLnTx/>
                  <a:uFillTx/>
                  <a:latin typeface="Arial" pitchFamily="34" charset="0"/>
                  <a:cs typeface="Arial" pitchFamily="34" charset="0"/>
                </a:endParaRPr>
              </a:p>
            </p:txBody>
          </p:sp>
          <p:sp>
            <p:nvSpPr>
              <p:cNvPr id="91" name="Text Box 33"/>
              <p:cNvSpPr txBox="1">
                <a:spLocks noChangeArrowheads="1"/>
              </p:cNvSpPr>
              <p:nvPr/>
            </p:nvSpPr>
            <p:spPr bwMode="auto">
              <a:xfrm>
                <a:off x="6545185" y="2516322"/>
                <a:ext cx="314323" cy="160044"/>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800" kern="0" dirty="0">
                    <a:solidFill>
                      <a:schemeClr val="tx1"/>
                    </a:solidFill>
                    <a:latin typeface="Arial" pitchFamily="34" charset="0"/>
                    <a:cs typeface="Arial" pitchFamily="34" charset="0"/>
                    <a:sym typeface="Symbol"/>
                  </a:rPr>
                  <a:t>20</a:t>
                </a:r>
                <a:endParaRPr kumimoji="0" lang="en-US" sz="800" b="0" u="none" strike="noStrike" kern="0" cap="none" spc="0" normalizeH="0" baseline="-25000" noProof="0" dirty="0">
                  <a:ln>
                    <a:noFill/>
                  </a:ln>
                  <a:solidFill>
                    <a:schemeClr val="tx1"/>
                  </a:solidFill>
                  <a:effectLst/>
                  <a:uLnTx/>
                  <a:uFillTx/>
                  <a:latin typeface="Arial" pitchFamily="34" charset="0"/>
                  <a:cs typeface="Arial" pitchFamily="34" charset="0"/>
                </a:endParaRPr>
              </a:p>
            </p:txBody>
          </p:sp>
          <p:sp>
            <p:nvSpPr>
              <p:cNvPr id="92" name="Text Box 33"/>
              <p:cNvSpPr txBox="1">
                <a:spLocks noChangeArrowheads="1"/>
              </p:cNvSpPr>
              <p:nvPr/>
            </p:nvSpPr>
            <p:spPr bwMode="auto">
              <a:xfrm>
                <a:off x="5765162" y="2545858"/>
                <a:ext cx="382471" cy="175433"/>
              </a:xfrm>
              <a:prstGeom prst="rect">
                <a:avLst/>
              </a:prstGeom>
              <a:noFill/>
              <a:ln w="9525">
                <a:noFill/>
                <a:miter lim="800000"/>
                <a:headEnd/>
                <a:tailEnd/>
              </a:ln>
            </p:spPr>
            <p:txBody>
              <a:bodyPr wrap="square" lIns="0" tIns="18288" rIns="0" bIns="1828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900" kern="0" dirty="0">
                    <a:solidFill>
                      <a:schemeClr val="tx1"/>
                    </a:solidFill>
                    <a:latin typeface="Arial" pitchFamily="34" charset="0"/>
                    <a:cs typeface="Arial" pitchFamily="34" charset="0"/>
                    <a:sym typeface="Symbol"/>
                  </a:rPr>
                  <a:t>m</a:t>
                </a:r>
              </a:p>
            </p:txBody>
          </p:sp>
        </p:grpSp>
      </p:grpSp>
      <p:cxnSp>
        <p:nvCxnSpPr>
          <p:cNvPr id="86" name="Straight Connector 85"/>
          <p:cNvCxnSpPr/>
          <p:nvPr/>
        </p:nvCxnSpPr>
        <p:spPr bwMode="auto">
          <a:xfrm>
            <a:off x="5492970" y="2036416"/>
            <a:ext cx="1965960"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433796" y="1980743"/>
            <a:ext cx="1947672"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47810055"/>
      </p:ext>
    </p:extLst>
  </p:cSld>
  <p:clrMapOvr>
    <a:masterClrMapping/>
  </p:clrMapOvr>
</p:sld>
</file>

<file path=ppt/theme/theme1.xml><?xml version="1.0" encoding="utf-8"?>
<a:theme xmlns:a="http://schemas.openxmlformats.org/drawingml/2006/main" name="2_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US" sz="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Tx/>
          <a:buSzTx/>
          <a:buFontTx/>
          <a:buNone/>
          <a:tabLst/>
          <a:defRPr kumimoji="0" lang="en-US" sz="800" b="0" i="1"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123301</TotalTime>
  <Words>1892</Words>
  <Application>Microsoft Office PowerPoint</Application>
  <PresentationFormat>On-screen Show (4:3)</PresentationFormat>
  <Paragraphs>361</Paragraphs>
  <Slides>11</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2" baseType="lpstr">
      <vt:lpstr>ＭＳ Ｐゴシック</vt:lpstr>
      <vt:lpstr>Arial</vt:lpstr>
      <vt:lpstr>Book Antiqua</vt:lpstr>
      <vt:lpstr>Calibri</vt:lpstr>
      <vt:lpstr>Cambria Math</vt:lpstr>
      <vt:lpstr>Symbol</vt:lpstr>
      <vt:lpstr>Times</vt:lpstr>
      <vt:lpstr>Times New Roman</vt:lpstr>
      <vt:lpstr>Wingdings</vt:lpstr>
      <vt:lpstr>2_Default Design</vt:lpstr>
      <vt:lpstr>Equation</vt:lpstr>
      <vt:lpstr>Modal Decomposition Analysis  of Controlled, Internal Flow Separation</vt:lpstr>
      <vt:lpstr>Dynamics of Controlled, Separating Flow</vt:lpstr>
      <vt:lpstr> Experimental Setup</vt:lpstr>
      <vt:lpstr>Turbulent Kinetic Energy at Separation</vt:lpstr>
      <vt:lpstr>Spectral Analysis</vt:lpstr>
      <vt:lpstr>Empirical Mode Decomposition</vt:lpstr>
      <vt:lpstr>Intrinsic Mode Functions</vt:lpstr>
      <vt:lpstr>IMF Spectra</vt:lpstr>
      <vt:lpstr>Local Flow Structure at Separation</vt:lpstr>
      <vt:lpstr>Scaling of Velocity Profiles</vt:lpstr>
      <vt:lpstr>Conclusions</vt:lpstr>
    </vt:vector>
  </TitlesOfParts>
  <Company>GA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Dynamics of Separation Control  Over a Thick Airfoil using  Synthetic Jet Actuators</dc:title>
  <dc:creator>Ari Glezer</dc:creator>
  <cp:lastModifiedBy>Peterson, Curtis</cp:lastModifiedBy>
  <cp:revision>3144</cp:revision>
  <cp:lastPrinted>2018-11-18T14:10:17Z</cp:lastPrinted>
  <dcterms:created xsi:type="dcterms:W3CDTF">1998-11-19T14:02:28Z</dcterms:created>
  <dcterms:modified xsi:type="dcterms:W3CDTF">2018-12-17T15:06:52Z</dcterms:modified>
</cp:coreProperties>
</file>